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0" r:id="rId2"/>
  </p:sldMasterIdLst>
  <p:notesMasterIdLst>
    <p:notesMasterId r:id="rId28"/>
  </p:notesMasterIdLst>
  <p:sldIdLst>
    <p:sldId id="311" r:id="rId3"/>
    <p:sldId id="310" r:id="rId4"/>
    <p:sldId id="314" r:id="rId5"/>
    <p:sldId id="281" r:id="rId6"/>
    <p:sldId id="271" r:id="rId7"/>
    <p:sldId id="283" r:id="rId8"/>
    <p:sldId id="291" r:id="rId9"/>
    <p:sldId id="290" r:id="rId10"/>
    <p:sldId id="295" r:id="rId11"/>
    <p:sldId id="297" r:id="rId12"/>
    <p:sldId id="292" r:id="rId13"/>
    <p:sldId id="261" r:id="rId14"/>
    <p:sldId id="313" r:id="rId15"/>
    <p:sldId id="267" r:id="rId16"/>
    <p:sldId id="298" r:id="rId17"/>
    <p:sldId id="268" r:id="rId18"/>
    <p:sldId id="276" r:id="rId19"/>
    <p:sldId id="300" r:id="rId20"/>
    <p:sldId id="303" r:id="rId21"/>
    <p:sldId id="302" r:id="rId22"/>
    <p:sldId id="305" r:id="rId23"/>
    <p:sldId id="306" r:id="rId24"/>
    <p:sldId id="275" r:id="rId25"/>
    <p:sldId id="263" r:id="rId26"/>
    <p:sldId id="265"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498"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333355-113F-41B3-B9E5-7BEF78FE5601}" type="datetimeFigureOut">
              <a:rPr lang="en-US" smtClean="0"/>
              <a:t>4/2/2023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B43F78-30EA-4CB5-8CE3-43092B2BE07B}" type="slidenum">
              <a:rPr lang="en-US" smtClean="0"/>
              <a:t>‹#›</a:t>
            </a:fld>
            <a:endParaRPr lang="en-US"/>
          </a:p>
        </p:txBody>
      </p:sp>
    </p:spTree>
    <p:extLst>
      <p:ext uri="{BB962C8B-B14F-4D97-AF65-F5344CB8AC3E}">
        <p14:creationId xmlns:p14="http://schemas.microsoft.com/office/powerpoint/2010/main" val="202056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4CB08A-141C-4003-9993-075301123CED}" type="slidenum">
              <a:rPr lang="en-US" smtClean="0"/>
              <a:t>20</a:t>
            </a:fld>
            <a:endParaRPr lang="en-US"/>
          </a:p>
        </p:txBody>
      </p:sp>
    </p:spTree>
    <p:extLst>
      <p:ext uri="{BB962C8B-B14F-4D97-AF65-F5344CB8AC3E}">
        <p14:creationId xmlns:p14="http://schemas.microsoft.com/office/powerpoint/2010/main" val="3039965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B9874605-0C97-417F-87F5-6E3A46B6A5FE}" type="datetimeFigureOut">
              <a:rPr lang="en-US" smtClean="0"/>
              <a:t>4/2/2023</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AA81FA28-EB2A-4CD4-8320-674C8855EBF1}" type="slidenum">
              <a:rPr lang="en-US" smtClean="0"/>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9874605-0C97-417F-87F5-6E3A46B6A5FE}" type="datetimeFigureOut">
              <a:rPr lang="en-US" smtClean="0"/>
              <a:t>4/2/2023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1FA28-EB2A-4CD4-8320-674C8855EBF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9874605-0C97-417F-87F5-6E3A46B6A5FE}" type="datetimeFigureOut">
              <a:rPr lang="en-US" smtClean="0"/>
              <a:t>4/2/2023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1FA28-EB2A-4CD4-8320-674C8855EBF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C9F13-FD1D-4E13-8491-6CBA12EB36F4}" type="datetimeFigureOut">
              <a:rPr lang="en-US" smtClean="0">
                <a:solidFill>
                  <a:prstClr val="black">
                    <a:tint val="75000"/>
                  </a:prstClr>
                </a:solidFill>
              </a:rPr>
              <a:pPr/>
              <a:t>4/2/2023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2AA752-DD54-4E7F-960B-F4BF1D3E83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4845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C9F13-FD1D-4E13-8491-6CBA12EB36F4}" type="datetimeFigureOut">
              <a:rPr lang="en-US" smtClean="0">
                <a:solidFill>
                  <a:prstClr val="black">
                    <a:tint val="75000"/>
                  </a:prstClr>
                </a:solidFill>
              </a:rPr>
              <a:pPr/>
              <a:t>4/2/2023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2AA752-DD54-4E7F-960B-F4BF1D3E83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873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6C9F13-FD1D-4E13-8491-6CBA12EB36F4}" type="datetimeFigureOut">
              <a:rPr lang="en-US" smtClean="0">
                <a:solidFill>
                  <a:prstClr val="black">
                    <a:tint val="75000"/>
                  </a:prstClr>
                </a:solidFill>
              </a:rPr>
              <a:pPr/>
              <a:t>4/2/2023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2AA752-DD54-4E7F-960B-F4BF1D3E83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9370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6C9F13-FD1D-4E13-8491-6CBA12EB36F4}" type="datetimeFigureOut">
              <a:rPr lang="en-US" smtClean="0">
                <a:solidFill>
                  <a:prstClr val="black">
                    <a:tint val="75000"/>
                  </a:prstClr>
                </a:solidFill>
              </a:rPr>
              <a:pPr/>
              <a:t>4/2/2023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2AA752-DD54-4E7F-960B-F4BF1D3E83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3270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6C9F13-FD1D-4E13-8491-6CBA12EB36F4}" type="datetimeFigureOut">
              <a:rPr lang="en-US" smtClean="0">
                <a:solidFill>
                  <a:prstClr val="black">
                    <a:tint val="75000"/>
                  </a:prstClr>
                </a:solidFill>
              </a:rPr>
              <a:pPr/>
              <a:t>4/2/2023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2AA752-DD54-4E7F-960B-F4BF1D3E83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637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6C9F13-FD1D-4E13-8491-6CBA12EB36F4}" type="datetimeFigureOut">
              <a:rPr lang="en-US" smtClean="0">
                <a:solidFill>
                  <a:prstClr val="black">
                    <a:tint val="75000"/>
                  </a:prstClr>
                </a:solidFill>
              </a:rPr>
              <a:pPr/>
              <a:t>4/2/2023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2AA752-DD54-4E7F-960B-F4BF1D3E83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535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6C9F13-FD1D-4E13-8491-6CBA12EB36F4}" type="datetimeFigureOut">
              <a:rPr lang="en-US" smtClean="0">
                <a:solidFill>
                  <a:prstClr val="black">
                    <a:tint val="75000"/>
                  </a:prstClr>
                </a:solidFill>
              </a:rPr>
              <a:pPr/>
              <a:t>4/2/2023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92AA752-DD54-4E7F-960B-F4BF1D3E83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0655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6C9F13-FD1D-4E13-8491-6CBA12EB36F4}" type="datetimeFigureOut">
              <a:rPr lang="en-US" smtClean="0">
                <a:solidFill>
                  <a:prstClr val="black">
                    <a:tint val="75000"/>
                  </a:prstClr>
                </a:solidFill>
              </a:rPr>
              <a:pPr/>
              <a:t>4/2/2023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2AA752-DD54-4E7F-960B-F4BF1D3E83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4493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9874605-0C97-417F-87F5-6E3A46B6A5FE}" type="datetimeFigureOut">
              <a:rPr lang="en-US" smtClean="0"/>
              <a:t>4/2/2023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1FA28-EB2A-4CD4-8320-674C8855EBF1}"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6C9F13-FD1D-4E13-8491-6CBA12EB36F4}" type="datetimeFigureOut">
              <a:rPr lang="en-US" smtClean="0">
                <a:solidFill>
                  <a:prstClr val="black">
                    <a:tint val="75000"/>
                  </a:prstClr>
                </a:solidFill>
              </a:rPr>
              <a:pPr/>
              <a:t>4/2/2023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2AA752-DD54-4E7F-960B-F4BF1D3E83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21529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C9F13-FD1D-4E13-8491-6CBA12EB36F4}" type="datetimeFigureOut">
              <a:rPr lang="en-US" smtClean="0">
                <a:solidFill>
                  <a:prstClr val="black">
                    <a:tint val="75000"/>
                  </a:prstClr>
                </a:solidFill>
              </a:rPr>
              <a:pPr/>
              <a:t>4/2/2023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2AA752-DD54-4E7F-960B-F4BF1D3E83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34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C9F13-FD1D-4E13-8491-6CBA12EB36F4}" type="datetimeFigureOut">
              <a:rPr lang="en-US" smtClean="0">
                <a:solidFill>
                  <a:prstClr val="black">
                    <a:tint val="75000"/>
                  </a:prstClr>
                </a:solidFill>
              </a:rPr>
              <a:pPr/>
              <a:t>4/2/2023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2AA752-DD54-4E7F-960B-F4BF1D3E83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782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B9874605-0C97-417F-87F5-6E3A46B6A5FE}" type="datetimeFigureOut">
              <a:rPr lang="en-US" smtClean="0"/>
              <a:t>4/2/2023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1FA28-EB2A-4CD4-8320-674C8855EBF1}" type="slidenum">
              <a:rPr lang="en-US" smtClean="0"/>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B9874605-0C97-417F-87F5-6E3A46B6A5FE}" type="datetimeFigureOut">
              <a:rPr lang="en-US" smtClean="0"/>
              <a:t>4/2/2023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81FA28-EB2A-4CD4-8320-674C8855EBF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B9874605-0C97-417F-87F5-6E3A46B6A5FE}" type="datetimeFigureOut">
              <a:rPr lang="en-US" smtClean="0"/>
              <a:t>4/2/2023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81FA28-EB2A-4CD4-8320-674C8855EBF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B9874605-0C97-417F-87F5-6E3A46B6A5FE}" type="datetimeFigureOut">
              <a:rPr lang="en-US" smtClean="0"/>
              <a:t>4/2/2023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81FA28-EB2A-4CD4-8320-674C8855EBF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B9874605-0C97-417F-87F5-6E3A46B6A5FE}" type="datetimeFigureOut">
              <a:rPr lang="en-US" smtClean="0"/>
              <a:t>4/2/2023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81FA28-EB2A-4CD4-8320-674C8855EBF1}" type="slidenum">
              <a:rPr lang="en-US" smtClean="0"/>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B9874605-0C97-417F-87F5-6E3A46B6A5FE}" type="datetimeFigureOut">
              <a:rPr lang="en-US" smtClean="0"/>
              <a:t>4/2/2023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81FA28-EB2A-4CD4-8320-674C8855EBF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B9874605-0C97-417F-87F5-6E3A46B6A5FE}" type="datetimeFigureOut">
              <a:rPr lang="en-US" smtClean="0"/>
              <a:t>4/2/2023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81FA28-EB2A-4CD4-8320-674C8855EBF1}" type="slidenum">
              <a:rPr lang="en-US" smtClean="0"/>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B9874605-0C97-417F-87F5-6E3A46B6A5FE}" type="datetimeFigureOut">
              <a:rPr lang="en-US" smtClean="0"/>
              <a:t>4/2/2023</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AA81FA28-EB2A-4CD4-8320-674C8855EBF1}" type="slidenum">
              <a:rPr lang="en-US" smtClean="0"/>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C9F13-FD1D-4E13-8491-6CBA12EB36F4}" type="datetimeFigureOut">
              <a:rPr lang="en-US" smtClean="0">
                <a:solidFill>
                  <a:prstClr val="black">
                    <a:tint val="75000"/>
                  </a:prstClr>
                </a:solidFill>
              </a:rPr>
              <a:pPr/>
              <a:t>4/2/2023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2AA752-DD54-4E7F-960B-F4BF1D3E83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15204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9.w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Desktop\hinh-nen-Powerpoint-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30" y="36106"/>
            <a:ext cx="9144000" cy="655671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838200"/>
            <a:ext cx="8229600" cy="3048000"/>
          </a:xfrm>
        </p:spPr>
        <p:txBody>
          <a:bodyPr>
            <a:noAutofit/>
          </a:bodyPr>
          <a:lstStyle/>
          <a:p>
            <a:pPr marL="0" indent="0" algn="ctr">
              <a:buNone/>
            </a:pPr>
            <a:endParaRPr lang="en-US" sz="3000" dirty="0">
              <a:solidFill>
                <a:srgbClr val="FF0000"/>
              </a:solidFill>
              <a:latin typeface="Times New Roman" pitchFamily="18" charset="0"/>
              <a:cs typeface="Times New Roman" pitchFamily="18" charset="0"/>
            </a:endParaRPr>
          </a:p>
          <a:p>
            <a:pPr marL="0" indent="0" algn="ctr">
              <a:buNone/>
            </a:pPr>
            <a:endParaRPr lang="en-US" sz="3000" dirty="0">
              <a:solidFill>
                <a:srgbClr val="FF0000"/>
              </a:solidFill>
              <a:latin typeface="Times New Roman" pitchFamily="18" charset="0"/>
              <a:cs typeface="Times New Roman" pitchFamily="18" charset="0"/>
            </a:endParaRPr>
          </a:p>
          <a:p>
            <a:pPr marL="0" indent="0" algn="ctr">
              <a:buNone/>
            </a:pPr>
            <a:r>
              <a:rPr lang="en-US" sz="3000" dirty="0" err="1">
                <a:solidFill>
                  <a:srgbClr val="FFFF00"/>
                </a:solidFill>
                <a:latin typeface="Times New Roman" pitchFamily="18" charset="0"/>
                <a:cs typeface="Times New Roman" pitchFamily="18" charset="0"/>
              </a:rPr>
              <a:t>Giáo</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án</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CTST</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lớp</a:t>
            </a:r>
            <a:r>
              <a:rPr lang="en-US" sz="3000" dirty="0">
                <a:solidFill>
                  <a:srgbClr val="FFFF00"/>
                </a:solidFill>
                <a:latin typeface="Times New Roman" pitchFamily="18" charset="0"/>
                <a:cs typeface="Times New Roman" pitchFamily="18" charset="0"/>
              </a:rPr>
              <a:t> 6: </a:t>
            </a:r>
          </a:p>
          <a:p>
            <a:pPr marL="0" indent="0" algn="ctr">
              <a:buNone/>
            </a:pPr>
            <a:r>
              <a:rPr lang="en-US" sz="3000" dirty="0" err="1">
                <a:solidFill>
                  <a:srgbClr val="FFFF00"/>
                </a:solidFill>
                <a:latin typeface="Times New Roman" pitchFamily="18" charset="0"/>
                <a:cs typeface="Times New Roman" pitchFamily="18" charset="0"/>
              </a:rPr>
              <a:t>Bùi</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Thi</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Thùy</a:t>
            </a:r>
            <a:r>
              <a:rPr lang="en-US" sz="3000" dirty="0">
                <a:solidFill>
                  <a:srgbClr val="FFFF00"/>
                </a:solidFill>
                <a:latin typeface="Times New Roman" pitchFamily="18" charset="0"/>
                <a:cs typeface="Times New Roman" pitchFamily="18" charset="0"/>
              </a:rPr>
              <a:t> Dung</a:t>
            </a:r>
          </a:p>
        </p:txBody>
      </p:sp>
    </p:spTree>
    <p:extLst>
      <p:ext uri="{BB962C8B-B14F-4D97-AF65-F5344CB8AC3E}">
        <p14:creationId xmlns:p14="http://schemas.microsoft.com/office/powerpoint/2010/main" val="2569361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Hp\Desktop\hinh-nen-powerpoint-don-gian-ma-dep-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2352"/>
            <a:ext cx="9067800" cy="68603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76200"/>
            <a:ext cx="8991600" cy="6705600"/>
          </a:xfrm>
        </p:spPr>
        <p:txBody>
          <a:bodyPr>
            <a:normAutofit/>
          </a:bodyPr>
          <a:lstStyle/>
          <a:p>
            <a:pPr marL="0" indent="0" algn="ctr"/>
            <a:r>
              <a:rPr lang="en-US" sz="3000" dirty="0" err="1">
                <a:latin typeface="Times New Roman" pitchFamily="18" charset="0"/>
                <a:cs typeface="Times New Roman" pitchFamily="18" charset="0"/>
              </a:rPr>
              <a:t>KẾT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LUẬN</a:t>
            </a:r>
            <a:br>
              <a:rPr lang="en-US" sz="3000" dirty="0">
                <a:latin typeface="Times New Roman" pitchFamily="18" charset="0"/>
                <a:cs typeface="Times New Roman" pitchFamily="18" charset="0"/>
              </a:rPr>
            </a:b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thể</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tạo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sản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phẩm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trang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dựa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nguyên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lí</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cân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bằng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như</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thế</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nào</a:t>
            </a:r>
            <a:r>
              <a:rPr lang="en-US" sz="3000" dirty="0">
                <a:latin typeface="Times New Roman" pitchFamily="18" charset="0"/>
                <a:cs typeface="Times New Roman" pitchFamily="18" charset="0"/>
              </a:rPr>
              <a:t>? </a:t>
            </a:r>
            <a:br>
              <a:rPr lang="en-US" sz="2500" dirty="0">
                <a:latin typeface="Times New Roman" pitchFamily="18" charset="0"/>
                <a:cs typeface="Times New Roman" pitchFamily="18" charset="0"/>
              </a:rPr>
            </a:b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Nguyên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lí</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cân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bằng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đối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xứng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trong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hình</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cắt</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Hình</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cắt</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phải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được</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sắp</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xếp</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phẩn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bố</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đều</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Sự</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cảm</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nhận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về</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thị</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giác</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phải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được</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cảm</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nhận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cân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bằng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trong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hình</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vẽ</a:t>
            </a:r>
            <a:r>
              <a:rPr lang="en-US" sz="3500" dirty="0">
                <a:solidFill>
                  <a:srgbClr val="FF0000"/>
                </a:solidFill>
                <a:latin typeface="Times New Roman" pitchFamily="18" charset="0"/>
                <a:cs typeface="Times New Roman" pitchFamily="18" charset="0"/>
              </a:rPr>
              <a:t>.</a:t>
            </a:r>
            <a:br>
              <a:rPr lang="en-US" sz="3500" dirty="0">
                <a:solidFill>
                  <a:srgbClr val="FF0000"/>
                </a:solidFill>
                <a:latin typeface="Times New Roman" pitchFamily="18" charset="0"/>
                <a:cs typeface="Times New Roman" pitchFamily="18" charset="0"/>
              </a:rPr>
            </a:b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Sản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phẩm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trang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cần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kích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thước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như</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thế</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nào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để</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thể</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sử</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dụng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sản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phẩm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hình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vẽ</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mô</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phỏng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từ</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bài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trước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làm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họa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tiết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trang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trí</a:t>
            </a:r>
            <a:r>
              <a:rPr lang="en-US" sz="3000" dirty="0">
                <a:latin typeface="Times New Roman" pitchFamily="18" charset="0"/>
                <a:cs typeface="Times New Roman" pitchFamily="18" charset="0"/>
              </a:rPr>
              <a:t>?</a:t>
            </a:r>
            <a:br>
              <a:rPr lang="en-US" sz="1500" dirty="0">
                <a:latin typeface="Times New Roman" pitchFamily="18" charset="0"/>
                <a:cs typeface="Times New Roman" pitchFamily="18" charset="0"/>
              </a:rPr>
            </a:br>
            <a:r>
              <a:rPr lang="en-US" sz="35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Kích</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thước</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khổ</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A3</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trở</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lên</a:t>
            </a:r>
            <a:endParaRPr lang="en-US" sz="3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977740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74638"/>
            <a:ext cx="7866888" cy="1143000"/>
          </a:xfrm>
        </p:spPr>
        <p:txBody>
          <a:bodyPr>
            <a:normAutofit/>
          </a:bodyPr>
          <a:lstStyle/>
          <a:p>
            <a:pPr algn="ctr"/>
            <a:r>
              <a:rPr lang="en-US" sz="3500" dirty="0" err="1">
                <a:latin typeface="Times New Roman" pitchFamily="18" charset="0"/>
                <a:cs typeface="Times New Roman" pitchFamily="18" charset="0"/>
              </a:rPr>
              <a:t>Quan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sát</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thời</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trang</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thời</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Tiền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Bắc</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thuộc</a:t>
            </a:r>
            <a:endParaRPr lang="en-US" sz="3500" dirty="0">
              <a:latin typeface="Times New Roman" pitchFamily="18" charset="0"/>
              <a:cs typeface="Times New Roman" pitchFamily="18" charset="0"/>
            </a:endParaRPr>
          </a:p>
        </p:txBody>
      </p:sp>
      <p:pic>
        <p:nvPicPr>
          <p:cNvPr id="4" name="Picture 3" descr="C:\Users\Hp\Desktop\cBhRl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76400"/>
            <a:ext cx="800100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2209800"/>
            <a:ext cx="3486883" cy="2351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6864" y="3581400"/>
            <a:ext cx="3328035" cy="2438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23141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6079" y="838200"/>
            <a:ext cx="6800850" cy="5028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37398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685800"/>
            <a:ext cx="3409741" cy="5429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715107"/>
            <a:ext cx="4010649" cy="5400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10982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00200"/>
            <a:ext cx="7543800" cy="4564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noGrp="1"/>
          </p:cNvSpPr>
          <p:nvPr>
            <p:ph type="title"/>
          </p:nvPr>
        </p:nvSpPr>
        <p:spPr>
          <a:xfrm>
            <a:off x="1435608" y="274638"/>
            <a:ext cx="7498080" cy="1143000"/>
          </a:xfrm>
        </p:spPr>
        <p:txBody>
          <a:bodyPr/>
          <a:lstStyle/>
          <a:p>
            <a:pPr algn="ctr"/>
            <a:r>
              <a:rPr lang="en-US" dirty="0" err="1">
                <a:latin typeface="Times New Roman" pitchFamily="18" charset="0"/>
                <a:cs typeface="Times New Roman" pitchFamily="18" charset="0"/>
              </a:rPr>
              <a:t>Thời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tiền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sử</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17440034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Hp\Desktop\cBhRli.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400" y="0"/>
            <a:ext cx="9169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274638"/>
            <a:ext cx="8324088" cy="1143000"/>
          </a:xfrm>
        </p:spPr>
        <p:txBody>
          <a:bodyPr>
            <a:normAutofit fontScale="90000"/>
          </a:bodyPr>
          <a:lstStyle/>
          <a:p>
            <a:r>
              <a:rPr lang="en-US" dirty="0">
                <a:solidFill>
                  <a:srgbClr val="FFFF00"/>
                </a:solidFill>
              </a:rPr>
              <a:t>2. </a:t>
            </a:r>
            <a:r>
              <a:rPr lang="en-US" dirty="0" err="1">
                <a:solidFill>
                  <a:srgbClr val="FFFF00"/>
                </a:solidFill>
              </a:rPr>
              <a:t>Cách</a:t>
            </a:r>
            <a:r>
              <a:rPr lang="en-US" dirty="0">
                <a:solidFill>
                  <a:srgbClr val="FFFF00"/>
                </a:solidFill>
              </a:rPr>
              <a:t> </a:t>
            </a:r>
            <a:r>
              <a:rPr lang="en-US" dirty="0" err="1">
                <a:solidFill>
                  <a:srgbClr val="FFFF00"/>
                </a:solidFill>
              </a:rPr>
              <a:t>trang</a:t>
            </a:r>
            <a:r>
              <a:rPr lang="en-US" dirty="0">
                <a:solidFill>
                  <a:srgbClr val="FFFF00"/>
                </a:solidFill>
              </a:rPr>
              <a:t> </a:t>
            </a:r>
            <a:r>
              <a:rPr lang="en-US" dirty="0" err="1">
                <a:solidFill>
                  <a:srgbClr val="FFFF00"/>
                </a:solidFill>
              </a:rPr>
              <a:t>trí</a:t>
            </a:r>
            <a:r>
              <a:rPr lang="en-US" dirty="0">
                <a:solidFill>
                  <a:srgbClr val="FFFF00"/>
                </a:solidFill>
              </a:rPr>
              <a:t> </a:t>
            </a:r>
            <a:r>
              <a:rPr lang="en-US" dirty="0" err="1">
                <a:solidFill>
                  <a:srgbClr val="FFFF00"/>
                </a:solidFill>
              </a:rPr>
              <a:t>sản</a:t>
            </a:r>
            <a:r>
              <a:rPr lang="en-US" dirty="0">
                <a:solidFill>
                  <a:srgbClr val="FFFF00"/>
                </a:solidFill>
              </a:rPr>
              <a:t> </a:t>
            </a:r>
            <a:r>
              <a:rPr lang="en-US" dirty="0" err="1">
                <a:solidFill>
                  <a:srgbClr val="FFFF00"/>
                </a:solidFill>
              </a:rPr>
              <a:t>phẩm</a:t>
            </a:r>
            <a:r>
              <a:rPr lang="en-US" dirty="0">
                <a:solidFill>
                  <a:srgbClr val="FFFF00"/>
                </a:solidFill>
              </a:rPr>
              <a:t> </a:t>
            </a:r>
            <a:r>
              <a:rPr lang="en-US" dirty="0" err="1">
                <a:solidFill>
                  <a:srgbClr val="FFFF00"/>
                </a:solidFill>
              </a:rPr>
              <a:t>thời</a:t>
            </a:r>
            <a:r>
              <a:rPr lang="en-US" dirty="0">
                <a:solidFill>
                  <a:srgbClr val="FFFF00"/>
                </a:solidFill>
              </a:rPr>
              <a:t> </a:t>
            </a:r>
            <a:r>
              <a:rPr lang="en-US" dirty="0" err="1">
                <a:solidFill>
                  <a:srgbClr val="FFFF00"/>
                </a:solidFill>
              </a:rPr>
              <a:t>trang</a:t>
            </a:r>
            <a:br>
              <a:rPr lang="en-US" dirty="0">
                <a:solidFill>
                  <a:srgbClr val="FFFF00"/>
                </a:solidFill>
              </a:rPr>
            </a:br>
            <a:r>
              <a:rPr lang="en-US" dirty="0">
                <a:solidFill>
                  <a:schemeClr val="tx1"/>
                </a:solidFill>
              </a:rPr>
              <a:t>+ </a:t>
            </a:r>
            <a:r>
              <a:rPr lang="en-US" dirty="0" err="1">
                <a:solidFill>
                  <a:schemeClr val="tx1"/>
                </a:solidFill>
              </a:rPr>
              <a:t>Mời</a:t>
            </a:r>
            <a:r>
              <a:rPr lang="en-US" dirty="0">
                <a:solidFill>
                  <a:schemeClr val="tx1"/>
                </a:solidFill>
              </a:rPr>
              <a:t> </a:t>
            </a:r>
            <a:r>
              <a:rPr lang="en-US" dirty="0" err="1">
                <a:solidFill>
                  <a:schemeClr val="tx1"/>
                </a:solidFill>
              </a:rPr>
              <a:t>các</a:t>
            </a:r>
            <a:r>
              <a:rPr lang="en-US" dirty="0">
                <a:solidFill>
                  <a:schemeClr val="tx1"/>
                </a:solidFill>
              </a:rPr>
              <a:t> </a:t>
            </a:r>
            <a:r>
              <a:rPr lang="en-US" dirty="0" err="1">
                <a:solidFill>
                  <a:schemeClr val="tx1"/>
                </a:solidFill>
              </a:rPr>
              <a:t>em</a:t>
            </a:r>
            <a:r>
              <a:rPr lang="en-US" dirty="0">
                <a:solidFill>
                  <a:schemeClr val="tx1"/>
                </a:solidFill>
              </a:rPr>
              <a:t> </a:t>
            </a:r>
            <a:r>
              <a:rPr lang="en-US" dirty="0" err="1">
                <a:solidFill>
                  <a:schemeClr val="tx1"/>
                </a:solidFill>
              </a:rPr>
              <a:t>quan</a:t>
            </a:r>
            <a:r>
              <a:rPr lang="en-US" dirty="0">
                <a:solidFill>
                  <a:schemeClr val="tx1"/>
                </a:solidFill>
              </a:rPr>
              <a:t> </a:t>
            </a:r>
            <a:r>
              <a:rPr lang="en-US" dirty="0" err="1">
                <a:solidFill>
                  <a:schemeClr val="tx1"/>
                </a:solidFill>
              </a:rPr>
              <a:t>sát</a:t>
            </a:r>
            <a:endParaRPr lang="en-US" dirty="0">
              <a:solidFill>
                <a:schemeClr val="tx1"/>
              </a:solidFill>
            </a:endParaRPr>
          </a:p>
        </p:txBody>
      </p:sp>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863582354"/>
              </p:ext>
            </p:extLst>
          </p:nvPr>
        </p:nvGraphicFramePr>
        <p:xfrm>
          <a:off x="914400" y="1905000"/>
          <a:ext cx="7239000" cy="4800600"/>
        </p:xfrm>
        <a:graphic>
          <a:graphicData uri="http://schemas.openxmlformats.org/presentationml/2006/ole">
            <mc:AlternateContent xmlns:mc="http://schemas.openxmlformats.org/markup-compatibility/2006">
              <mc:Choice xmlns:v="urn:schemas-microsoft-com:vml" Requires="v">
                <p:oleObj name="Bitmap Image" r:id="rId3" imgW="4801016" imgH="4160881" progId="Paint.Picture">
                  <p:embed/>
                </p:oleObj>
              </mc:Choice>
              <mc:Fallback>
                <p:oleObj name="Bitmap Image" r:id="rId3" imgW="4801016" imgH="4160881"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905000"/>
                        <a:ext cx="7239000" cy="4800600"/>
                      </a:xfrm>
                      <a:prstGeom prst="rect">
                        <a:avLst/>
                      </a:prstGeom>
                      <a:noFill/>
                    </p:spPr>
                  </p:pic>
                </p:oleObj>
              </mc:Fallback>
            </mc:AlternateContent>
          </a:graphicData>
        </a:graphic>
      </p:graphicFrame>
    </p:spTree>
    <p:extLst>
      <p:ext uri="{BB962C8B-B14F-4D97-AF65-F5344CB8AC3E}">
        <p14:creationId xmlns:p14="http://schemas.microsoft.com/office/powerpoint/2010/main" val="22052343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72700" cy="742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03416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7943088" cy="1501966"/>
          </a:xfrm>
        </p:spPr>
        <p:txBody>
          <a:bodyPr>
            <a:normAutofit/>
          </a:bodyPr>
          <a:lstStyle/>
          <a:p>
            <a:pPr algn="ctr"/>
            <a:r>
              <a:rPr lang="en-US" sz="3000" dirty="0" err="1">
                <a:solidFill>
                  <a:schemeClr val="tx1"/>
                </a:solidFill>
                <a:latin typeface="Times New Roman" pitchFamily="18" charset="0"/>
                <a:cs typeface="Times New Roman" pitchFamily="18" charset="0"/>
              </a:rPr>
              <a:t>Tham</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khảo</a:t>
            </a:r>
            <a:r>
              <a:rPr lang="en-US" sz="3000" dirty="0">
                <a:solidFill>
                  <a:schemeClr val="tx1"/>
                </a:solidFill>
                <a:latin typeface="Times New Roman" pitchFamily="18" charset="0"/>
                <a:cs typeface="Times New Roman" pitchFamily="18" charset="0"/>
              </a:rPr>
              <a:t> </a:t>
            </a:r>
            <a:br>
              <a:rPr lang="en-US" sz="3000" dirty="0">
                <a:solidFill>
                  <a:schemeClr val="tx1"/>
                </a:solidFill>
                <a:latin typeface="Times New Roman" pitchFamily="18" charset="0"/>
                <a:cs typeface="Times New Roman" pitchFamily="18" charset="0"/>
              </a:rPr>
            </a:br>
            <a:r>
              <a:rPr lang="en-US" sz="2200" dirty="0" err="1">
                <a:solidFill>
                  <a:schemeClr val="tx1"/>
                </a:solidFill>
                <a:latin typeface="Times New Roman" pitchFamily="18" charset="0"/>
                <a:cs typeface="Times New Roman" pitchFamily="18" charset="0"/>
              </a:rPr>
              <a:t>Các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sản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phẩm</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thời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trang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được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trang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trí</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bằng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hình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vẽ</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từ</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thời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sử</a:t>
            </a:r>
            <a:endParaRPr lang="en-US" sz="2200" dirty="0">
              <a:solidFill>
                <a:schemeClr val="tx1"/>
              </a:solidFill>
              <a:latin typeface="Times New Roman" pitchFamily="18" charset="0"/>
              <a:cs typeface="Times New Roman" pitchFamily="18" charset="0"/>
            </a:endParaRP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6157" y="1613457"/>
            <a:ext cx="3886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776604"/>
            <a:ext cx="3538587"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4443604"/>
            <a:ext cx="3581400" cy="2414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8996286"/>
      </p:ext>
    </p:extLst>
  </p:cSld>
  <p:clrMapOvr>
    <a:masterClrMapping/>
  </p:clrMapOvr>
  <p:transition spd="slow">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Hp\Desktop\cBhRli.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7536"/>
            <a:ext cx="922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762000"/>
            <a:ext cx="8534400" cy="3810000"/>
          </a:xfrm>
        </p:spPr>
        <p:txBody>
          <a:bodyPr>
            <a:normAutofit/>
          </a:bodyPr>
          <a:lstStyle/>
          <a:p>
            <a:pPr algn="ctr"/>
            <a:br>
              <a:rPr lang="en-US" dirty="0"/>
            </a:br>
            <a:r>
              <a:rPr lang="en-US" dirty="0" err="1">
                <a:solidFill>
                  <a:schemeClr val="bg1"/>
                </a:solidFill>
                <a:latin typeface="Times New Roman" pitchFamily="18" charset="0"/>
                <a:cs typeface="Times New Roman" pitchFamily="18" charset="0"/>
              </a:rPr>
              <a:t>THẢO</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LUẬN</a:t>
            </a:r>
            <a:br>
              <a:rPr lang="en-US" dirty="0">
                <a:solidFill>
                  <a:schemeClr val="bg1"/>
                </a:solidFill>
                <a:latin typeface="Times New Roman" pitchFamily="18" charset="0"/>
                <a:cs typeface="Times New Roman" pitchFamily="18" charset="0"/>
              </a:rPr>
            </a:br>
            <a:r>
              <a:rPr lang="en-US" dirty="0" err="1">
                <a:solidFill>
                  <a:schemeClr val="bg1"/>
                </a:solidFill>
                <a:latin typeface="Times New Roman" pitchFamily="18" charset="0"/>
                <a:cs typeface="Times New Roman" pitchFamily="18" charset="0"/>
              </a:rPr>
              <a:t>Em</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hãy</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trình</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bày</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các</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bước</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trang</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trí</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sản</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phẩm</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thời</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trang</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32230501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990600" y="1873624"/>
            <a:ext cx="7848600" cy="3962400"/>
          </a:xfrm>
          <a:prstGeom prst="horizontalScroll">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u="sng" dirty="0">
                <a:solidFill>
                  <a:schemeClr val="accent3">
                    <a:lumMod val="50000"/>
                  </a:schemeClr>
                </a:solidFill>
              </a:rPr>
              <a:t>Cách 1:</a:t>
            </a:r>
          </a:p>
          <a:p>
            <a:pPr marL="285750" indent="-285750">
              <a:buFontTx/>
              <a:buChar char="-"/>
            </a:pPr>
            <a:r>
              <a:rPr lang="en-US" dirty="0">
                <a:solidFill>
                  <a:schemeClr val="accent3">
                    <a:lumMod val="50000"/>
                  </a:schemeClr>
                </a:solidFill>
              </a:rPr>
              <a:t>Vẽ tạo dáng trang phục ra mặt sau của tờ giấy đã in hình trang trí.</a:t>
            </a:r>
          </a:p>
          <a:p>
            <a:pPr marL="285750" indent="-285750">
              <a:buFontTx/>
              <a:buChar char="-"/>
            </a:pPr>
            <a:r>
              <a:rPr lang="en-US" dirty="0">
                <a:solidFill>
                  <a:schemeClr val="accent3">
                    <a:lumMod val="50000"/>
                  </a:schemeClr>
                </a:solidFill>
              </a:rPr>
              <a:t>Cắt rời hình vẽ ra khỏi tờ giấy.</a:t>
            </a:r>
          </a:p>
          <a:p>
            <a:r>
              <a:rPr lang="en-US" b="1" i="1" u="sng" dirty="0">
                <a:solidFill>
                  <a:schemeClr val="accent3">
                    <a:lumMod val="50000"/>
                  </a:schemeClr>
                </a:solidFill>
              </a:rPr>
              <a:t>Cách 2:</a:t>
            </a:r>
          </a:p>
          <a:p>
            <a:pPr marL="285750" indent="-285750">
              <a:buFontTx/>
              <a:buChar char="-"/>
            </a:pPr>
            <a:r>
              <a:rPr lang="en-US" dirty="0">
                <a:solidFill>
                  <a:schemeClr val="accent3">
                    <a:lumMod val="50000"/>
                  </a:schemeClr>
                </a:solidFill>
              </a:rPr>
              <a:t>Tạo trang phục trên tờ giấy khác.</a:t>
            </a:r>
          </a:p>
          <a:p>
            <a:pPr marL="285750" indent="-285750">
              <a:buFontTx/>
              <a:buChar char="-"/>
            </a:pPr>
            <a:r>
              <a:rPr lang="en-US" dirty="0">
                <a:solidFill>
                  <a:schemeClr val="accent3">
                    <a:lumMod val="50000"/>
                  </a:schemeClr>
                </a:solidFill>
              </a:rPr>
              <a:t>Lựa chọn một phần họa tiết trên mảng nền để trang trí vào bộ phận khác nhau trên trang phục</a:t>
            </a:r>
          </a:p>
          <a:p>
            <a:r>
              <a:rPr lang="en-US" dirty="0">
                <a:solidFill>
                  <a:schemeClr val="accent3">
                    <a:lumMod val="50000"/>
                  </a:schemeClr>
                </a:solidFill>
              </a:rPr>
              <a:t>( có thể thêm các chi tiết cho trang phục thêm sinh động thêm như: nơ, dây đai, mũ, giày dép...)</a:t>
            </a:r>
          </a:p>
        </p:txBody>
      </p:sp>
      <p:sp>
        <p:nvSpPr>
          <p:cNvPr id="5" name="TextBox 4"/>
          <p:cNvSpPr txBox="1"/>
          <p:nvPr/>
        </p:nvSpPr>
        <p:spPr>
          <a:xfrm>
            <a:off x="990600" y="609600"/>
            <a:ext cx="7620000" cy="461665"/>
          </a:xfrm>
          <a:prstGeom prst="rect">
            <a:avLst/>
          </a:prstGeom>
          <a:noFill/>
        </p:spPr>
        <p:txBody>
          <a:bodyPr wrap="square" rtlCol="0">
            <a:spAutoFit/>
          </a:bodyPr>
          <a:lstStyle/>
          <a:p>
            <a:pPr algn="ctr"/>
            <a:r>
              <a:rPr lang="en-US" sz="2400" b="1" dirty="0" err="1">
                <a:latin typeface="Times New Roman" pitchFamily="18" charset="0"/>
                <a:cs typeface="Times New Roman" pitchFamily="18" charset="0"/>
              </a:rPr>
              <a:t>Kết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luận</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4149683977"/>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
            <a:ext cx="7924800" cy="1905000"/>
          </a:xfrm>
        </p:spPr>
        <p:txBody>
          <a:bodyPr>
            <a:normAutofit fontScale="90000"/>
          </a:bodyPr>
          <a:lstStyle/>
          <a:p>
            <a:r>
              <a:rPr lang="en-US" dirty="0">
                <a:latin typeface="Times New Roman" pitchFamily="18" charset="0"/>
                <a:cs typeface="Times New Roman" pitchFamily="18" charset="0"/>
              </a:rPr>
              <a:t>Theo </a:t>
            </a:r>
            <a:r>
              <a:rPr lang="en-US" dirty="0" err="1">
                <a:latin typeface="Times New Roman" pitchFamily="18" charset="0"/>
                <a:cs typeface="Times New Roman" pitchFamily="18" charset="0"/>
              </a:rPr>
              <a:t>em</a:t>
            </a: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bức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sau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đây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thuộc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lĩnh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vực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sãy</a:t>
            </a:r>
            <a:r>
              <a:rPr lang="en-US" dirty="0">
                <a:latin typeface="Times New Roman" pitchFamily="18" charset="0"/>
                <a:cs typeface="Times New Roman" pitchFamily="18" charset="0"/>
              </a:rPr>
              <a:t> so </a:t>
            </a:r>
            <a:r>
              <a:rPr lang="en-US" dirty="0" err="1">
                <a:latin typeface="Times New Roman" pitchFamily="18" charset="0"/>
                <a:cs typeface="Times New Roman" pitchFamily="18" charset="0"/>
              </a:rPr>
              <a:t>sánh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nhau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phục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bức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tranh</a:t>
            </a:r>
            <a:r>
              <a:rPr lang="en-US" dirty="0">
                <a:latin typeface="Times New Roman" pitchFamily="18" charset="0"/>
                <a:cs typeface="Times New Roman" pitchFamily="18" charset="0"/>
              </a:rPr>
              <a:t>?</a:t>
            </a: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29200" y="1981200"/>
            <a:ext cx="3931477"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descr="Ghim của mai anh le trên Minh họa thời trang | Trang phục nữ, Thời trang  nữ, Thời tran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981200"/>
            <a:ext cx="3886200" cy="3505200"/>
          </a:xfrm>
          <a:prstGeom prst="rect">
            <a:avLst/>
          </a:prstGeom>
          <a:noFill/>
          <a:ln>
            <a:noFill/>
          </a:ln>
        </p:spPr>
      </p:pic>
      <p:sp>
        <p:nvSpPr>
          <p:cNvPr id="6" name="Title 1"/>
          <p:cNvSpPr txBox="1">
            <a:spLocks/>
          </p:cNvSpPr>
          <p:nvPr/>
        </p:nvSpPr>
        <p:spPr>
          <a:xfrm>
            <a:off x="1143000" y="5334000"/>
            <a:ext cx="2514600" cy="1143000"/>
          </a:xfrm>
          <a:prstGeom prst="rect">
            <a:avLst/>
          </a:prstGeom>
        </p:spPr>
        <p:txBody>
          <a:bodyPr anchor="ctr">
            <a:normAutofit fontScale="97500"/>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endParaRPr lang="en-US" dirty="0">
              <a:effectLst/>
              <a:latin typeface="Arial"/>
            </a:endParaRPr>
          </a:p>
          <a:p>
            <a:endParaRPr lang="en-US" dirty="0">
              <a:latin typeface="Times New Roman" pitchFamily="18" charset="0"/>
              <a:cs typeface="Times New Roman"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465551141"/>
              </p:ext>
            </p:extLst>
          </p:nvPr>
        </p:nvGraphicFramePr>
        <p:xfrm>
          <a:off x="6629400" y="5905500"/>
          <a:ext cx="838200" cy="640080"/>
        </p:xfrm>
        <a:graphic>
          <a:graphicData uri="http://schemas.openxmlformats.org/drawingml/2006/table">
            <a:tbl>
              <a:tblPr firstRow="1" bandRow="1">
                <a:tableStyleId>{5C22544A-7EE6-4342-B048-85BDC9FD1C3A}</a:tableStyleId>
              </a:tblPr>
              <a:tblGrid>
                <a:gridCol w="838200">
                  <a:extLst>
                    <a:ext uri="{9D8B030D-6E8A-4147-A177-3AD203B41FA5}">
                      <a16:colId xmlns:a16="http://schemas.microsoft.com/office/drawing/2014/main" val="20000"/>
                    </a:ext>
                  </a:extLst>
                </a:gridCol>
              </a:tblGrid>
              <a:tr h="571500">
                <a:tc>
                  <a:txBody>
                    <a:bodyPr/>
                    <a:lstStyle/>
                    <a:p>
                      <a:pPr algn="ctr"/>
                      <a:endParaRPr lang="en-US" dirty="0"/>
                    </a:p>
                    <a:p>
                      <a:pPr algn="ctr"/>
                      <a:r>
                        <a:rPr lang="en-US" dirty="0"/>
                        <a:t>B</a:t>
                      </a:r>
                    </a:p>
                  </a:txBody>
                  <a:tcPr/>
                </a:tc>
                <a:extLst>
                  <a:ext uri="{0D108BD9-81ED-4DB2-BD59-A6C34878D82A}">
                    <a16:rowId xmlns:a16="http://schemas.microsoft.com/office/drawing/2014/main" val="10000"/>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75361880"/>
              </p:ext>
            </p:extLst>
          </p:nvPr>
        </p:nvGraphicFramePr>
        <p:xfrm>
          <a:off x="2209800" y="5905500"/>
          <a:ext cx="876300" cy="640080"/>
        </p:xfrm>
        <a:graphic>
          <a:graphicData uri="http://schemas.openxmlformats.org/drawingml/2006/table">
            <a:tbl>
              <a:tblPr firstRow="1" bandRow="1">
                <a:tableStyleId>{5C22544A-7EE6-4342-B048-85BDC9FD1C3A}</a:tableStyleId>
              </a:tblPr>
              <a:tblGrid>
                <a:gridCol w="876300">
                  <a:extLst>
                    <a:ext uri="{9D8B030D-6E8A-4147-A177-3AD203B41FA5}">
                      <a16:colId xmlns:a16="http://schemas.microsoft.com/office/drawing/2014/main" val="20000"/>
                    </a:ext>
                  </a:extLst>
                </a:gridCol>
              </a:tblGrid>
              <a:tr h="571500">
                <a:tc>
                  <a:txBody>
                    <a:bodyPr/>
                    <a:lstStyle/>
                    <a:p>
                      <a:pPr algn="ctr"/>
                      <a:endParaRPr lang="en-US" dirty="0"/>
                    </a:p>
                    <a:p>
                      <a:pPr algn="ctr"/>
                      <a:r>
                        <a:rPr lang="en-US" dirty="0"/>
                        <a:t>A</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22365021"/>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Hp\Desktop\13553ac3b8c8d05b5e7eede35c6b2a37.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8392" y="1066800"/>
            <a:ext cx="90678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81000"/>
            <a:ext cx="8229600" cy="762000"/>
          </a:xfrm>
        </p:spPr>
        <p:txBody>
          <a:bodyPr>
            <a:normAutofit/>
          </a:bodyPr>
          <a:lstStyle/>
          <a:p>
            <a:pPr algn="ctr"/>
            <a:r>
              <a:rPr lang="en-US" sz="3000" b="1" dirty="0" err="1">
                <a:solidFill>
                  <a:srgbClr val="FF0000"/>
                </a:solidFill>
                <a:latin typeface="Times New Roman" pitchFamily="18" charset="0"/>
                <a:cs typeface="Times New Roman" pitchFamily="18" charset="0"/>
              </a:rPr>
              <a:t>THẢO</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LUẬN</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NHÓM</a:t>
            </a:r>
            <a:r>
              <a:rPr lang="en-US" sz="3000" b="1" dirty="0">
                <a:solidFill>
                  <a:srgbClr val="FF0000"/>
                </a:solidFill>
                <a:latin typeface="Times New Roman" pitchFamily="18" charset="0"/>
                <a:cs typeface="Times New Roman" pitchFamily="18" charset="0"/>
              </a:rPr>
              <a:t> 4</a:t>
            </a:r>
          </a:p>
        </p:txBody>
      </p:sp>
      <p:sp>
        <p:nvSpPr>
          <p:cNvPr id="4" name="Rectangle 3"/>
          <p:cNvSpPr/>
          <p:nvPr/>
        </p:nvSpPr>
        <p:spPr>
          <a:xfrm>
            <a:off x="152400" y="1600200"/>
            <a:ext cx="8001000" cy="2862322"/>
          </a:xfrm>
          <a:prstGeom prst="rect">
            <a:avLst/>
          </a:prstGeom>
        </p:spPr>
        <p:txBody>
          <a:bodyPr wrap="square">
            <a:spAutoFit/>
          </a:bodyPr>
          <a:lstStyle/>
          <a:p>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Có</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thể</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chọn</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vị</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trí</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nào</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trên</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sản</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phẩm</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thời</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trang</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để</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thêm</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hình</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trang</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trí</a:t>
            </a:r>
            <a:r>
              <a:rPr lang="en-US" sz="3000" b="1" i="1" dirty="0">
                <a:latin typeface="Times New Roman" pitchFamily="18" charset="0"/>
                <a:cs typeface="Times New Roman" pitchFamily="18" charset="0"/>
              </a:rPr>
              <a:t> ?</a:t>
            </a:r>
            <a:endParaRPr lang="en-US" sz="3000" b="1" dirty="0">
              <a:latin typeface="Times New Roman" pitchFamily="18" charset="0"/>
              <a:cs typeface="Times New Roman" pitchFamily="18" charset="0"/>
            </a:endParaRPr>
          </a:p>
          <a:p>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Tỉ</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lệ</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của</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hình</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trang</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trí</a:t>
            </a:r>
            <a:r>
              <a:rPr lang="en-US" sz="3000" b="1" i="1" dirty="0">
                <a:latin typeface="Times New Roman" pitchFamily="18" charset="0"/>
                <a:cs typeface="Times New Roman" pitchFamily="18" charset="0"/>
              </a:rPr>
              <a:t> so </a:t>
            </a:r>
            <a:r>
              <a:rPr lang="en-US" sz="3000" b="1" i="1" dirty="0" err="1">
                <a:latin typeface="Times New Roman" pitchFamily="18" charset="0"/>
                <a:cs typeface="Times New Roman" pitchFamily="18" charset="0"/>
              </a:rPr>
              <a:t>với</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kích</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thước</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của</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sản</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phẩm</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thời</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trang</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áo</a:t>
            </a:r>
            <a:r>
              <a:rPr lang="en-US" sz="3000" b="1" i="1" dirty="0">
                <a:latin typeface="Times New Roman" pitchFamily="18" charset="0"/>
                <a:cs typeface="Times New Roman" pitchFamily="18" charset="0"/>
              </a:rPr>
              <a:t>/</a:t>
            </a:r>
            <a:r>
              <a:rPr lang="en-US" sz="3000" b="1" i="1" dirty="0" err="1">
                <a:latin typeface="Times New Roman" pitchFamily="18" charset="0"/>
                <a:cs typeface="Times New Roman" pitchFamily="18" charset="0"/>
              </a:rPr>
              <a:t>túi</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như</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thế</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nào</a:t>
            </a:r>
            <a:r>
              <a:rPr lang="en-US" sz="3000" b="1" i="1" dirty="0">
                <a:latin typeface="Times New Roman" pitchFamily="18" charset="0"/>
                <a:cs typeface="Times New Roman" pitchFamily="18" charset="0"/>
              </a:rPr>
              <a:t>? </a:t>
            </a:r>
            <a:endParaRPr lang="en-US" sz="3000" b="1" dirty="0">
              <a:latin typeface="Times New Roman" pitchFamily="18" charset="0"/>
              <a:cs typeface="Times New Roman" pitchFamily="18" charset="0"/>
            </a:endParaRPr>
          </a:p>
          <a:p>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Có</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thể</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sử</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dụng</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nền</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màu</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hoạ</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tiết</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như</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thế</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nào</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để</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tạo</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hình</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trang</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trí</a:t>
            </a:r>
            <a:r>
              <a:rPr lang="en-US" sz="3000" b="1" i="1" dirty="0">
                <a:latin typeface="Times New Roman" pitchFamily="18" charset="0"/>
                <a:cs typeface="Times New Roman" pitchFamily="18" charset="0"/>
              </a:rPr>
              <a:t>? </a:t>
            </a:r>
            <a:endParaRPr lang="en-US" sz="3000" b="1" dirty="0">
              <a:latin typeface="Times New Roman" pitchFamily="18" charset="0"/>
              <a:cs typeface="Times New Roman" pitchFamily="18" charset="0"/>
            </a:endParaRPr>
          </a:p>
        </p:txBody>
      </p:sp>
    </p:spTree>
    <p:extLst>
      <p:ext uri="{BB962C8B-B14F-4D97-AF65-F5344CB8AC3E}">
        <p14:creationId xmlns:p14="http://schemas.microsoft.com/office/powerpoint/2010/main" val="3235540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Hp\Desktop\hinh-nen-powerpoint-don-gian-ma-dep-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0"/>
            <a:ext cx="9067800" cy="6781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274638"/>
            <a:ext cx="8686800" cy="3078162"/>
          </a:xfrm>
        </p:spPr>
        <p:txBody>
          <a:bodyPr>
            <a:normAutofit/>
          </a:bodyPr>
          <a:lstStyle/>
          <a:p>
            <a:r>
              <a:rPr lang="en-US" sz="3000" dirty="0">
                <a:latin typeface="Times New Roman" pitchFamily="18" charset="0"/>
                <a:cs typeface="Times New Roman" pitchFamily="18" charset="0"/>
              </a:rPr>
              <a:t>     +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thể</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tìm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bất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cứ</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vị</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trí</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nào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để</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trang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trí</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áo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Cổ</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áo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cổ</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tay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ngực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bụng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hoặc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túi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ngực</a:t>
            </a:r>
            <a:r>
              <a:rPr lang="en-US" sz="3000" dirty="0">
                <a:latin typeface="Times New Roman" pitchFamily="18" charset="0"/>
                <a:cs typeface="Times New Roman" pitchFamily="18" charset="0"/>
              </a:rPr>
              <a:t>….</a:t>
            </a:r>
            <a:br>
              <a:rPr lang="en-US" sz="3000" dirty="0">
                <a:latin typeface="Times New Roman" pitchFamily="18" charset="0"/>
                <a:cs typeface="Times New Roman" pitchFamily="18" charset="0"/>
              </a:rPr>
            </a:br>
            <a:r>
              <a:rPr lang="en-US" sz="3000" dirty="0">
                <a:latin typeface="Times New Roman" pitchFamily="18" charset="0"/>
                <a:cs typeface="Times New Roman" pitchFamily="18" charset="0"/>
              </a:rPr>
              <a:t>  + </a:t>
            </a:r>
            <a:r>
              <a:rPr lang="en-US" sz="3000" dirty="0" err="1">
                <a:latin typeface="Times New Roman" pitchFamily="18" charset="0"/>
                <a:cs typeface="Times New Roman" pitchFamily="18" charset="0"/>
              </a:rPr>
              <a:t>Tỷ</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lệ</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hình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trang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trí</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phải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phù</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hợp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cân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đối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với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áo</a:t>
            </a:r>
            <a:r>
              <a:rPr lang="en-US" sz="3000" dirty="0">
                <a:latin typeface="Times New Roman" pitchFamily="18" charset="0"/>
                <a:cs typeface="Times New Roman" pitchFamily="18" charset="0"/>
              </a:rPr>
              <a:t> </a:t>
            </a:r>
            <a:br>
              <a:rPr lang="en-US" sz="3000" dirty="0">
                <a:latin typeface="Times New Roman" pitchFamily="18" charset="0"/>
                <a:cs typeface="Times New Roman" pitchFamily="18" charset="0"/>
              </a:rPr>
            </a:br>
            <a:r>
              <a:rPr lang="en-US" sz="3000" dirty="0">
                <a:latin typeface="Times New Roman" pitchFamily="18" charset="0"/>
                <a:cs typeface="Times New Roman" pitchFamily="18" charset="0"/>
              </a:rPr>
              <a:t>    +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thể</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sử</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dụng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màu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nền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phù</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hợp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với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họa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tiết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mà</a:t>
            </a:r>
            <a:r>
              <a:rPr lang="en-US" sz="3000" dirty="0">
                <a:latin typeface="Times New Roman" pitchFamily="18" charset="0"/>
                <a:cs typeface="Times New Roman" pitchFamily="18" charset="0"/>
              </a:rPr>
              <a:t> ta </a:t>
            </a:r>
            <a:r>
              <a:rPr lang="en-US" sz="3000" dirty="0" err="1">
                <a:latin typeface="Times New Roman" pitchFamily="18" charset="0"/>
                <a:cs typeface="Times New Roman" pitchFamily="18" charset="0"/>
              </a:rPr>
              <a:t>lựa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chọn</a:t>
            </a:r>
            <a:endParaRPr lang="en-US" sz="3000" dirty="0">
              <a:latin typeface="Times New Roman" pitchFamily="18" charset="0"/>
              <a:cs typeface="Times New Roman" pitchFamily="18" charset="0"/>
            </a:endParaRPr>
          </a:p>
        </p:txBody>
      </p:sp>
    </p:spTree>
    <p:extLst>
      <p:ext uri="{BB962C8B-B14F-4D97-AF65-F5344CB8AC3E}">
        <p14:creationId xmlns:p14="http://schemas.microsoft.com/office/powerpoint/2010/main" val="2400140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Times New Roman" pitchFamily="18" charset="0"/>
                <a:cs typeface="Times New Roman" pitchFamily="18" charset="0"/>
              </a:rPr>
              <a:t>THAM KHẢO</a:t>
            </a: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35100" y="1554742"/>
            <a:ext cx="7499350" cy="4586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52972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Hp\Desktop\hinh-nen-powerpoint-don-gian-ma-dep-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0"/>
            <a:ext cx="9067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3400" y="609600"/>
            <a:ext cx="8229600" cy="5943600"/>
          </a:xfrm>
        </p:spPr>
        <p:txBody>
          <a:bodyPr>
            <a:normAutofit fontScale="90000"/>
          </a:bodyPr>
          <a:lstStyle/>
          <a:p>
            <a:pPr algn="l"/>
            <a:br>
              <a:rPr lang="en-US" sz="3000" b="1" dirty="0">
                <a:solidFill>
                  <a:srgbClr val="FF0000"/>
                </a:solidFill>
                <a:latin typeface="Times New Roman" pitchFamily="18" charset="0"/>
                <a:cs typeface="Times New Roman" pitchFamily="18" charset="0"/>
              </a:rPr>
            </a:br>
            <a:r>
              <a:rPr lang="en-US" sz="3000" b="1" dirty="0">
                <a:solidFill>
                  <a:srgbClr val="FF0000"/>
                </a:solidFill>
                <a:latin typeface="Times New Roman" pitchFamily="18" charset="0"/>
                <a:cs typeface="Times New Roman" pitchFamily="18" charset="0"/>
              </a:rPr>
              <a:t>3: </a:t>
            </a:r>
            <a:r>
              <a:rPr lang="en-US" sz="3000" b="1" dirty="0" err="1">
                <a:solidFill>
                  <a:srgbClr val="FF0000"/>
                </a:solidFill>
                <a:latin typeface="Times New Roman" pitchFamily="18" charset="0"/>
                <a:cs typeface="Times New Roman" pitchFamily="18" charset="0"/>
              </a:rPr>
              <a:t>Trang</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trí</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sản</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phẩm</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thời</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trang</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bằng</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hình</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vẽ</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thời</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Tiền</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sử</a:t>
            </a:r>
            <a:br>
              <a:rPr lang="en-US" sz="3000" dirty="0">
                <a:latin typeface="Times New Roman" pitchFamily="18" charset="0"/>
                <a:cs typeface="Times New Roman" pitchFamily="18" charset="0"/>
              </a:rPr>
            </a:br>
            <a:r>
              <a:rPr lang="en-US" sz="3000" dirty="0">
                <a:solidFill>
                  <a:srgbClr val="FF0000"/>
                </a:solidFill>
                <a:latin typeface="Times New Roman" pitchFamily="18" charset="0"/>
                <a:cs typeface="Times New Roman" pitchFamily="18" charset="0"/>
              </a:rPr>
              <a:t>                3.1. </a:t>
            </a:r>
            <a:r>
              <a:rPr lang="en-US" sz="3000" dirty="0" err="1">
                <a:solidFill>
                  <a:srgbClr val="FF0000"/>
                </a:solidFill>
                <a:latin typeface="Times New Roman" pitchFamily="18" charset="0"/>
                <a:cs typeface="Times New Roman" pitchFamily="18" charset="0"/>
              </a:rPr>
              <a:t>Suy</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nghĩ</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nhanh</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trả</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lời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cá</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nhân</a:t>
            </a:r>
            <a:br>
              <a:rPr lang="en-US" sz="3000" i="1" dirty="0">
                <a:solidFill>
                  <a:srgbClr val="FF0000"/>
                </a:solidFill>
                <a:latin typeface="Times New Roman" pitchFamily="18" charset="0"/>
                <a:cs typeface="Times New Roman" pitchFamily="18" charset="0"/>
              </a:rPr>
            </a:br>
            <a:r>
              <a:rPr lang="en-US" sz="3000" i="1" dirty="0">
                <a:latin typeface="Times New Roman" pitchFamily="18" charset="0"/>
                <a:cs typeface="Times New Roman" pitchFamily="18" charset="0"/>
              </a:rPr>
              <a:t>.</a:t>
            </a:r>
            <a:r>
              <a:rPr lang="en-US" sz="3100" dirty="0" err="1">
                <a:latin typeface="Times New Roman" pitchFamily="18" charset="0"/>
                <a:cs typeface="Times New Roman" pitchFamily="18" charset="0"/>
              </a:rPr>
              <a:t>Em</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sẽ</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trang</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trí</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sản</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phẩm</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thời</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trang</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nào</a:t>
            </a:r>
            <a:r>
              <a:rPr lang="en-US" sz="3100" dirty="0">
                <a:latin typeface="Times New Roman" pitchFamily="18" charset="0"/>
                <a:cs typeface="Times New Roman" pitchFamily="18" charset="0"/>
              </a:rPr>
              <a:t>? </a:t>
            </a:r>
            <a:br>
              <a:rPr lang="en-US" sz="3100" dirty="0">
                <a:latin typeface="Times New Roman" pitchFamily="18" charset="0"/>
                <a:cs typeface="Times New Roman" pitchFamily="18" charset="0"/>
              </a:rPr>
            </a:br>
            <a:r>
              <a:rPr lang="en-US" sz="3100" dirty="0">
                <a:latin typeface="Times New Roman" pitchFamily="18" charset="0"/>
                <a:cs typeface="Times New Roman" pitchFamily="18" charset="0"/>
              </a:rPr>
              <a:t>•</a:t>
            </a:r>
            <a:r>
              <a:rPr lang="en-US" sz="3100" dirty="0" err="1">
                <a:latin typeface="Times New Roman" pitchFamily="18" charset="0"/>
                <a:cs typeface="Times New Roman" pitchFamily="18" charset="0"/>
              </a:rPr>
              <a:t>Em</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sử</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dụng</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hình</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vẽ</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thời</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Tiền</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sử</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nào</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để</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trang</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trí</a:t>
            </a:r>
            <a:r>
              <a:rPr lang="en-US" sz="3100" dirty="0">
                <a:latin typeface="Times New Roman" pitchFamily="18" charset="0"/>
                <a:cs typeface="Times New Roman" pitchFamily="18" charset="0"/>
              </a:rPr>
              <a:t>? </a:t>
            </a:r>
            <a:br>
              <a:rPr lang="en-US" sz="3100" dirty="0">
                <a:latin typeface="Times New Roman" pitchFamily="18" charset="0"/>
                <a:cs typeface="Times New Roman" pitchFamily="18" charset="0"/>
              </a:rPr>
            </a:b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Em</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sẽ</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đặt</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hình</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vẽ</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đó</a:t>
            </a:r>
            <a:r>
              <a:rPr lang="en-US" sz="3100" dirty="0">
                <a:latin typeface="Times New Roman" pitchFamily="18" charset="0"/>
                <a:cs typeface="Times New Roman" pitchFamily="18" charset="0"/>
              </a:rPr>
              <a:t> ở </a:t>
            </a:r>
            <a:r>
              <a:rPr lang="en-US" sz="3100" dirty="0" err="1">
                <a:latin typeface="Times New Roman" pitchFamily="18" charset="0"/>
                <a:cs typeface="Times New Roman" pitchFamily="18" charset="0"/>
              </a:rPr>
              <a:t>vị</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trí</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nào</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trên</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sản</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phẩm</a:t>
            </a:r>
            <a:r>
              <a:rPr lang="en-US" sz="3100" dirty="0">
                <a:latin typeface="Times New Roman" pitchFamily="18" charset="0"/>
                <a:cs typeface="Times New Roman" pitchFamily="18" charset="0"/>
              </a:rPr>
              <a:t>?</a:t>
            </a:r>
            <a:br>
              <a:rPr lang="en-US" sz="3100" dirty="0">
                <a:latin typeface="Times New Roman" pitchFamily="18" charset="0"/>
                <a:cs typeface="Times New Roman" pitchFamily="18" charset="0"/>
              </a:rPr>
            </a:br>
            <a:r>
              <a:rPr lang="en-US" sz="3100" dirty="0">
                <a:latin typeface="Times New Roman" pitchFamily="18" charset="0"/>
                <a:cs typeface="Times New Roman" pitchFamily="18" charset="0"/>
              </a:rPr>
              <a:t>•</a:t>
            </a:r>
            <a:r>
              <a:rPr lang="en-US" sz="3100" dirty="0" err="1">
                <a:latin typeface="Times New Roman" pitchFamily="18" charset="0"/>
                <a:cs typeface="Times New Roman" pitchFamily="18" charset="0"/>
              </a:rPr>
              <a:t>Hình</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vẽ</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đó</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có</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điểm</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gì</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đặc</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biệt</a:t>
            </a:r>
            <a:r>
              <a:rPr lang="en-US" sz="3100" dirty="0">
                <a:latin typeface="Times New Roman" pitchFamily="18" charset="0"/>
                <a:cs typeface="Times New Roman" pitchFamily="18" charset="0"/>
              </a:rPr>
              <a:t>?</a:t>
            </a:r>
            <a:br>
              <a:rPr lang="en-US" sz="3100" dirty="0">
                <a:latin typeface="Times New Roman" pitchFamily="18" charset="0"/>
                <a:cs typeface="Times New Roman" pitchFamily="18" charset="0"/>
              </a:rPr>
            </a:br>
            <a:r>
              <a:rPr lang="en-US" sz="3100" dirty="0">
                <a:latin typeface="Times New Roman" pitchFamily="18" charset="0"/>
                <a:cs typeface="Times New Roman" pitchFamily="18" charset="0"/>
              </a:rPr>
              <a:t> • </a:t>
            </a:r>
            <a:r>
              <a:rPr lang="en-US" sz="3100" dirty="0" err="1">
                <a:latin typeface="Times New Roman" pitchFamily="18" charset="0"/>
                <a:cs typeface="Times New Roman" pitchFamily="18" charset="0"/>
              </a:rPr>
              <a:t>Có</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thể</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vẽ</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thêm</a:t>
            </a:r>
            <a:r>
              <a:rPr lang="en-US" sz="3100" dirty="0">
                <a:latin typeface="Times New Roman" pitchFamily="18" charset="0"/>
                <a:cs typeface="Times New Roman" pitchFamily="18" charset="0"/>
              </a:rPr>
              <a:t> chi </a:t>
            </a:r>
            <a:r>
              <a:rPr lang="en-US" sz="3100" dirty="0" err="1">
                <a:latin typeface="Times New Roman" pitchFamily="18" charset="0"/>
                <a:cs typeface="Times New Roman" pitchFamily="18" charset="0"/>
              </a:rPr>
              <a:t>tiết</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phụ</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nào</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để</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sản</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phẩm</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hấp</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dẫn</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hơn</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không</a:t>
            </a:r>
            <a:r>
              <a:rPr lang="en-US" sz="3100" dirty="0">
                <a:latin typeface="Times New Roman" pitchFamily="18" charset="0"/>
                <a:cs typeface="Times New Roman" pitchFamily="18" charset="0"/>
              </a:rPr>
              <a:t>?</a:t>
            </a:r>
            <a:br>
              <a:rPr lang="en-US" sz="3100" dirty="0">
                <a:latin typeface="Times New Roman" pitchFamily="18" charset="0"/>
                <a:cs typeface="Times New Roman" pitchFamily="18" charset="0"/>
              </a:rPr>
            </a:b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Màu</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sắc</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của</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sản</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phẩm</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thời</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trang</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và</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hình</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trang</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trí</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được</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sử</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dụng</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như</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thế</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nào</a:t>
            </a:r>
            <a:r>
              <a:rPr lang="en-US" sz="3100" dirty="0">
                <a:latin typeface="Times New Roman" pitchFamily="18" charset="0"/>
                <a:cs typeface="Times New Roman" pitchFamily="18" charset="0"/>
              </a:rPr>
              <a:t>?</a:t>
            </a:r>
            <a:br>
              <a:rPr lang="en-US" sz="3100" dirty="0">
                <a:latin typeface="Times New Roman" pitchFamily="18" charset="0"/>
                <a:cs typeface="Times New Roman" pitchFamily="18" charset="0"/>
              </a:rPr>
            </a:br>
            <a:endParaRPr lang="en-US" sz="3100" dirty="0">
              <a:latin typeface="Times New Roman" pitchFamily="18" charset="0"/>
              <a:cs typeface="Times New Roman" pitchFamily="18" charset="0"/>
            </a:endParaRPr>
          </a:p>
        </p:txBody>
      </p:sp>
    </p:spTree>
    <p:extLst>
      <p:ext uri="{BB962C8B-B14F-4D97-AF65-F5344CB8AC3E}">
        <p14:creationId xmlns:p14="http://schemas.microsoft.com/office/powerpoint/2010/main" val="17875203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152400"/>
            <a:ext cx="2362200" cy="400110"/>
          </a:xfrm>
          <a:prstGeom prst="rect">
            <a:avLst/>
          </a:prstGeom>
          <a:noFill/>
        </p:spPr>
        <p:txBody>
          <a:bodyPr wrap="square" rtlCol="0">
            <a:spAutoFit/>
          </a:bodyPr>
          <a:lstStyle/>
          <a:p>
            <a:r>
              <a:rPr lang="en-US" sz="2000" b="1" u="sng" dirty="0">
                <a:solidFill>
                  <a:schemeClr val="accent3">
                    <a:lumMod val="50000"/>
                  </a:schemeClr>
                </a:solidFill>
                <a:latin typeface="Times New Roman" pitchFamily="18" charset="0"/>
                <a:cs typeface="Times New Roman" pitchFamily="18" charset="0"/>
              </a:rPr>
              <a:t>3.2  </a:t>
            </a:r>
            <a:r>
              <a:rPr lang="en-US" sz="2000" b="1" u="sng" dirty="0" err="1">
                <a:solidFill>
                  <a:schemeClr val="accent3">
                    <a:lumMod val="50000"/>
                  </a:schemeClr>
                </a:solidFill>
                <a:latin typeface="Times New Roman" pitchFamily="18" charset="0"/>
                <a:cs typeface="Times New Roman" pitchFamily="18" charset="0"/>
              </a:rPr>
              <a:t>Thực</a:t>
            </a:r>
            <a:r>
              <a:rPr lang="en-US" sz="2000" b="1" u="sng" dirty="0">
                <a:solidFill>
                  <a:schemeClr val="accent3">
                    <a:lumMod val="50000"/>
                  </a:schemeClr>
                </a:solidFill>
                <a:latin typeface="Times New Roman" pitchFamily="18" charset="0"/>
                <a:cs typeface="Times New Roman" pitchFamily="18" charset="0"/>
              </a:rPr>
              <a:t> </a:t>
            </a:r>
            <a:r>
              <a:rPr lang="en-US" sz="2000" b="1" u="sng" dirty="0" err="1">
                <a:solidFill>
                  <a:schemeClr val="accent3">
                    <a:lumMod val="50000"/>
                  </a:schemeClr>
                </a:solidFill>
                <a:latin typeface="Times New Roman" pitchFamily="18" charset="0"/>
                <a:cs typeface="Times New Roman" pitchFamily="18" charset="0"/>
              </a:rPr>
              <a:t>hành</a:t>
            </a:r>
            <a:endParaRPr lang="en-US" sz="2000" b="1" u="sng" dirty="0">
              <a:solidFill>
                <a:schemeClr val="accent3">
                  <a:lumMod val="50000"/>
                </a:schemeClr>
              </a:solidFill>
              <a:latin typeface="Times New Roman" pitchFamily="18" charset="0"/>
              <a:cs typeface="Times New Roman" pitchFamily="18" charset="0"/>
            </a:endParaRPr>
          </a:p>
        </p:txBody>
      </p:sp>
      <p:sp>
        <p:nvSpPr>
          <p:cNvPr id="5" name="Vertical Scroll 4"/>
          <p:cNvSpPr/>
          <p:nvPr/>
        </p:nvSpPr>
        <p:spPr>
          <a:xfrm>
            <a:off x="999564" y="1424173"/>
            <a:ext cx="7534836" cy="4191000"/>
          </a:xfrm>
          <a:prstGeom prst="vertic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Times New Roman" pitchFamily="18" charset="0"/>
                <a:cs typeface="Times New Roman" pitchFamily="18" charset="0"/>
              </a:rPr>
              <a:t>-</a:t>
            </a:r>
            <a:r>
              <a:rPr lang="en-US" sz="3200" dirty="0">
                <a:solidFill>
                  <a:schemeClr val="accent3">
                    <a:lumMod val="50000"/>
                  </a:schemeClr>
                </a:solidFill>
                <a:latin typeface="Times New Roman" pitchFamily="18" charset="0"/>
                <a:cs typeface="Times New Roman" pitchFamily="18" charset="0"/>
              </a:rPr>
              <a:t>- Các bộ phận trên trang phục phải cân đối, thuận mắt và phù hợp giới tính.</a:t>
            </a:r>
          </a:p>
          <a:p>
            <a:r>
              <a:rPr lang="en-US" sz="3200" dirty="0">
                <a:solidFill>
                  <a:schemeClr val="accent3">
                    <a:lumMod val="50000"/>
                  </a:schemeClr>
                </a:solidFill>
                <a:latin typeface="Times New Roman" pitchFamily="18" charset="0"/>
                <a:cs typeface="Times New Roman" pitchFamily="18" charset="0"/>
              </a:rPr>
              <a:t>- Tạo dáng trang phục không quá to để sử dụng vào trang trí áp phích quảng cáo ở giờ học sau.</a:t>
            </a:r>
            <a:endParaRPr lang="en-US" sz="3200" dirty="0">
              <a:latin typeface="Times New Roman" pitchFamily="18" charset="0"/>
              <a:cs typeface="Times New Roman" pitchFamily="18" charset="0"/>
            </a:endParaRPr>
          </a:p>
        </p:txBody>
      </p:sp>
      <p:sp>
        <p:nvSpPr>
          <p:cNvPr id="6" name="TextBox 5"/>
          <p:cNvSpPr txBox="1"/>
          <p:nvPr/>
        </p:nvSpPr>
        <p:spPr>
          <a:xfrm>
            <a:off x="999565" y="914400"/>
            <a:ext cx="2209800" cy="523220"/>
          </a:xfrm>
          <a:prstGeom prst="rect">
            <a:avLst/>
          </a:prstGeom>
          <a:noFill/>
        </p:spPr>
        <p:txBody>
          <a:bodyPr wrap="square" rtlCol="0">
            <a:spAutoFit/>
          </a:bodyPr>
          <a:lstStyle/>
          <a:p>
            <a:r>
              <a:rPr lang="en-US" sz="2800" b="1" i="1" dirty="0">
                <a:solidFill>
                  <a:schemeClr val="accent3">
                    <a:lumMod val="50000"/>
                  </a:schemeClr>
                </a:solidFill>
                <a:latin typeface="Times New Roman" pitchFamily="18" charset="0"/>
                <a:cs typeface="Times New Roman" pitchFamily="18" charset="0"/>
              </a:rPr>
              <a:t>LƯU Ý :</a:t>
            </a:r>
          </a:p>
        </p:txBody>
      </p:sp>
      <p:sp>
        <p:nvSpPr>
          <p:cNvPr id="7" name="TextBox 6"/>
          <p:cNvSpPr txBox="1"/>
          <p:nvPr/>
        </p:nvSpPr>
        <p:spPr>
          <a:xfrm>
            <a:off x="1524000" y="6019800"/>
            <a:ext cx="6019800" cy="461665"/>
          </a:xfrm>
          <a:prstGeom prst="rect">
            <a:avLst/>
          </a:prstGeom>
          <a:noFill/>
        </p:spPr>
        <p:txBody>
          <a:bodyPr wrap="square" rtlCol="0">
            <a:spAutoFit/>
          </a:bodyPr>
          <a:lstStyle/>
          <a:p>
            <a:r>
              <a:rPr lang="en-US" sz="2400" i="1" dirty="0">
                <a:solidFill>
                  <a:schemeClr val="accent3">
                    <a:lumMod val="50000"/>
                  </a:schemeClr>
                </a:solidFill>
                <a:latin typeface="Times New Roman" pitchFamily="18" charset="0"/>
                <a:cs typeface="Times New Roman" pitchFamily="18" charset="0"/>
              </a:rPr>
              <a:t>- GV minh họa trên bảng cho HS tham khảo.</a:t>
            </a:r>
          </a:p>
        </p:txBody>
      </p:sp>
    </p:spTree>
    <p:extLst>
      <p:ext uri="{BB962C8B-B14F-4D97-AF65-F5344CB8AC3E}">
        <p14:creationId xmlns:p14="http://schemas.microsoft.com/office/powerpoint/2010/main" val="261528368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152400"/>
            <a:ext cx="3505200" cy="400110"/>
          </a:xfrm>
          <a:prstGeom prst="rect">
            <a:avLst/>
          </a:prstGeom>
          <a:noFill/>
        </p:spPr>
        <p:txBody>
          <a:bodyPr wrap="square" rtlCol="0">
            <a:spAutoFit/>
          </a:bodyPr>
          <a:lstStyle/>
          <a:p>
            <a:r>
              <a:rPr lang="en-US" sz="2000" b="1" u="sng" dirty="0">
                <a:solidFill>
                  <a:schemeClr val="accent3">
                    <a:lumMod val="50000"/>
                  </a:schemeClr>
                </a:solidFill>
                <a:latin typeface="Times New Roman" pitchFamily="18" charset="0"/>
                <a:cs typeface="Times New Roman" pitchFamily="18" charset="0"/>
              </a:rPr>
              <a:t>3.3 NHẬN XÉT, ĐÁNH GIÁ</a:t>
            </a:r>
          </a:p>
        </p:txBody>
      </p:sp>
      <p:sp>
        <p:nvSpPr>
          <p:cNvPr id="7" name="Line Callout 2 6"/>
          <p:cNvSpPr/>
          <p:nvPr/>
        </p:nvSpPr>
        <p:spPr>
          <a:xfrm>
            <a:off x="2209800" y="1371600"/>
            <a:ext cx="6477000" cy="3276600"/>
          </a:xfrm>
          <a:prstGeom prst="borderCallout2">
            <a:avLst>
              <a:gd name="adj1" fmla="val -5783"/>
              <a:gd name="adj2" fmla="val 8112"/>
              <a:gd name="adj3" fmla="val -2410"/>
              <a:gd name="adj4" fmla="val -14340"/>
              <a:gd name="adj5" fmla="val 133670"/>
              <a:gd name="adj6" fmla="val -1096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3200" b="1" dirty="0">
                <a:solidFill>
                  <a:schemeClr val="accent3">
                    <a:lumMod val="50000"/>
                  </a:schemeClr>
                </a:solidFill>
                <a:latin typeface="Times New Roman" pitchFamily="18" charset="0"/>
                <a:cs typeface="Times New Roman" pitchFamily="18" charset="0"/>
              </a:rPr>
              <a:t>Hoạ tiết, màu sắc cân đối, phù hợp với trang phục.</a:t>
            </a:r>
          </a:p>
          <a:p>
            <a:pPr marL="285750" indent="-285750">
              <a:buFontTx/>
              <a:buChar char="-"/>
            </a:pPr>
            <a:r>
              <a:rPr lang="en-US" sz="3200" b="1" dirty="0">
                <a:solidFill>
                  <a:schemeClr val="accent3">
                    <a:lumMod val="50000"/>
                  </a:schemeClr>
                </a:solidFill>
                <a:latin typeface="Times New Roman" pitchFamily="18" charset="0"/>
                <a:cs typeface="Times New Roman" pitchFamily="18" charset="0"/>
              </a:rPr>
              <a:t>Thiết kế trang phục và hoa văn thể hiện sự sáng tạo, sinh động</a:t>
            </a:r>
            <a:r>
              <a:rPr lang="en-US" dirty="0">
                <a:solidFill>
                  <a:schemeClr val="accent3">
                    <a:lumMod val="50000"/>
                  </a:schemeClr>
                </a:solidFill>
              </a:rPr>
              <a:t>.</a:t>
            </a:r>
          </a:p>
        </p:txBody>
      </p:sp>
      <p:sp>
        <p:nvSpPr>
          <p:cNvPr id="8" name="TextBox 7"/>
          <p:cNvSpPr txBox="1"/>
          <p:nvPr/>
        </p:nvSpPr>
        <p:spPr>
          <a:xfrm>
            <a:off x="2667000" y="909935"/>
            <a:ext cx="1905000" cy="584775"/>
          </a:xfrm>
          <a:prstGeom prst="rect">
            <a:avLst/>
          </a:prstGeom>
          <a:noFill/>
        </p:spPr>
        <p:txBody>
          <a:bodyPr wrap="square" rtlCol="0">
            <a:spAutoFit/>
          </a:bodyPr>
          <a:lstStyle/>
          <a:p>
            <a:r>
              <a:rPr lang="en-US" sz="3200" b="1" i="1" dirty="0">
                <a:solidFill>
                  <a:schemeClr val="accent3">
                    <a:lumMod val="50000"/>
                  </a:schemeClr>
                </a:solidFill>
                <a:latin typeface="Times New Roman" pitchFamily="18" charset="0"/>
                <a:cs typeface="Times New Roman" pitchFamily="18" charset="0"/>
              </a:rPr>
              <a:t>Tiêu chí:</a:t>
            </a:r>
          </a:p>
        </p:txBody>
      </p:sp>
    </p:spTree>
    <p:extLst>
      <p:ext uri="{BB962C8B-B14F-4D97-AF65-F5344CB8AC3E}">
        <p14:creationId xmlns:p14="http://schemas.microsoft.com/office/powerpoint/2010/main" val="35034575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latin typeface="Times New Roman" pitchFamily="18" charset="0"/>
                <a:cs typeface="Times New Roman" pitchFamily="18" charset="0"/>
              </a:rPr>
              <a:t>Đáp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án</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1143000" y="1447800"/>
            <a:ext cx="7790688" cy="3124200"/>
          </a:xfrm>
        </p:spPr>
        <p:txBody>
          <a:bodyPr/>
          <a:lstStyle/>
          <a:p>
            <a:r>
              <a:rPr lang="en-US" dirty="0">
                <a:latin typeface="Times New Roman" pitchFamily="18" charset="0"/>
                <a:cs typeface="Times New Roman" pitchFamily="18" charset="0"/>
              </a:rPr>
              <a:t>2 </a:t>
            </a:r>
            <a:r>
              <a:rPr lang="en-US" dirty="0" err="1">
                <a:latin typeface="Times New Roman" pitchFamily="18" charset="0"/>
                <a:cs typeface="Times New Roman" pitchFamily="18" charset="0"/>
              </a:rPr>
              <a:t>bức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thuộc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lĩnh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vực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thòi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trang</a:t>
            </a:r>
            <a:r>
              <a:rPr lang="en-US" dirty="0">
                <a:latin typeface="Times New Roman" pitchFamily="18" charset="0"/>
                <a:cs typeface="Times New Roman" pitchFamily="18" charset="0"/>
              </a:rPr>
              <a:t>. + </a:t>
            </a:r>
          </a:p>
          <a:p>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nhau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bức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a:t>
            </a:r>
          </a:p>
          <a:p>
            <a:pPr marL="82296" indent="0">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Bức</a:t>
            </a:r>
            <a:r>
              <a:rPr lang="en-US" dirty="0">
                <a:latin typeface="Times New Roman" pitchFamily="18" charset="0"/>
                <a:cs typeface="Times New Roman" pitchFamily="18" charset="0"/>
              </a:rPr>
              <a:t> A: </a:t>
            </a:r>
            <a:r>
              <a:rPr lang="en-US" dirty="0" err="1">
                <a:latin typeface="Times New Roman" pitchFamily="18" charset="0"/>
                <a:cs typeface="Times New Roman" pitchFamily="18" charset="0"/>
              </a:rPr>
              <a:t>Trang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phục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đại</a:t>
            </a:r>
            <a:endParaRPr lang="en-US" dirty="0">
              <a:latin typeface="Times New Roman" pitchFamily="18" charset="0"/>
              <a:cs typeface="Times New Roman" pitchFamily="18" charset="0"/>
            </a:endParaRPr>
          </a:p>
          <a:p>
            <a:pPr marL="82296" indent="0">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Bức</a:t>
            </a:r>
            <a:r>
              <a:rPr lang="en-US" dirty="0">
                <a:latin typeface="Times New Roman" pitchFamily="18" charset="0"/>
                <a:cs typeface="Times New Roman" pitchFamily="18" charset="0"/>
              </a:rPr>
              <a:t> B: </a:t>
            </a:r>
            <a:r>
              <a:rPr lang="en-US" dirty="0" err="1">
                <a:latin typeface="Times New Roman" pitchFamily="18" charset="0"/>
                <a:cs typeface="Times New Roman" pitchFamily="18" charset="0"/>
              </a:rPr>
              <a:t>Trang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phục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tiền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sử</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2175333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0600" y="401877"/>
            <a:ext cx="7848600" cy="969496"/>
          </a:xfrm>
          <a:prstGeom prst="rect">
            <a:avLst/>
          </a:prstGeom>
          <a:noFill/>
        </p:spPr>
        <p:txBody>
          <a:bodyPr wrap="square" rtlCol="0">
            <a:spAutoFit/>
          </a:bodyPr>
          <a:lstStyle/>
          <a:p>
            <a:pPr algn="ctr"/>
            <a:r>
              <a:rPr lang="en-US" sz="3200" b="1" dirty="0">
                <a:solidFill>
                  <a:schemeClr val="accent6">
                    <a:lumMod val="75000"/>
                  </a:schemeClr>
                </a:solidFill>
                <a:latin typeface="Times New Roman" pitchFamily="18" charset="0"/>
                <a:cs typeface="Times New Roman" pitchFamily="18" charset="0"/>
              </a:rPr>
              <a:t>CHỦ </a:t>
            </a:r>
            <a:r>
              <a:rPr lang="en-US" sz="3200" b="1" dirty="0" err="1">
                <a:solidFill>
                  <a:schemeClr val="accent6">
                    <a:lumMod val="75000"/>
                  </a:schemeClr>
                </a:solidFill>
                <a:latin typeface="Times New Roman" pitchFamily="18" charset="0"/>
                <a:cs typeface="Times New Roman" pitchFamily="18" charset="0"/>
              </a:rPr>
              <a:t>ĐỀ</a:t>
            </a:r>
            <a:r>
              <a:rPr lang="en-US" sz="3200" b="1" dirty="0">
                <a:solidFill>
                  <a:schemeClr val="accent6">
                    <a:lumMod val="75000"/>
                  </a:schemeClr>
                </a:solidFill>
                <a:latin typeface="Times New Roman" pitchFamily="18" charset="0"/>
                <a:cs typeface="Times New Roman" pitchFamily="18" charset="0"/>
              </a:rPr>
              <a:t> 2</a:t>
            </a:r>
          </a:p>
          <a:p>
            <a:pPr algn="ctr"/>
            <a:r>
              <a:rPr lang="en-US" sz="2500" b="1" dirty="0" err="1">
                <a:solidFill>
                  <a:srgbClr val="00B0F0"/>
                </a:solidFill>
                <a:latin typeface="Times New Roman" pitchFamily="18" charset="0"/>
                <a:cs typeface="Times New Roman" pitchFamily="18" charset="0"/>
              </a:rPr>
              <a:t>BÀI</a:t>
            </a:r>
            <a:r>
              <a:rPr lang="en-US" sz="2500" b="1" dirty="0">
                <a:solidFill>
                  <a:srgbClr val="00B0F0"/>
                </a:solidFill>
                <a:latin typeface="Times New Roman" pitchFamily="18" charset="0"/>
                <a:cs typeface="Times New Roman" pitchFamily="18" charset="0"/>
              </a:rPr>
              <a:t> 2: </a:t>
            </a:r>
            <a:r>
              <a:rPr lang="en-US" sz="2500" b="1" dirty="0" err="1">
                <a:solidFill>
                  <a:srgbClr val="00B0F0"/>
                </a:solidFill>
                <a:latin typeface="Times New Roman" pitchFamily="18" charset="0"/>
                <a:cs typeface="Times New Roman" pitchFamily="18" charset="0"/>
              </a:rPr>
              <a:t>THỜI</a:t>
            </a:r>
            <a:r>
              <a:rPr lang="en-US" sz="2500" b="1" dirty="0">
                <a:solidFill>
                  <a:srgbClr val="00B0F0"/>
                </a:solidFill>
                <a:latin typeface="Times New Roman" pitchFamily="18" charset="0"/>
                <a:cs typeface="Times New Roman" pitchFamily="18" charset="0"/>
              </a:rPr>
              <a:t> </a:t>
            </a:r>
            <a:r>
              <a:rPr lang="en-US" sz="2500" b="1" dirty="0" err="1">
                <a:solidFill>
                  <a:srgbClr val="00B0F0"/>
                </a:solidFill>
                <a:latin typeface="Times New Roman" pitchFamily="18" charset="0"/>
                <a:cs typeface="Times New Roman" pitchFamily="18" charset="0"/>
              </a:rPr>
              <a:t>TRANG</a:t>
            </a:r>
            <a:r>
              <a:rPr lang="en-US" sz="2500" b="1" dirty="0">
                <a:solidFill>
                  <a:srgbClr val="00B0F0"/>
                </a:solidFill>
                <a:latin typeface="Times New Roman" pitchFamily="18" charset="0"/>
                <a:cs typeface="Times New Roman" pitchFamily="18" charset="0"/>
              </a:rPr>
              <a:t> </a:t>
            </a:r>
            <a:r>
              <a:rPr lang="en-US" sz="2500" b="1" dirty="0" err="1">
                <a:solidFill>
                  <a:srgbClr val="00B0F0"/>
                </a:solidFill>
                <a:latin typeface="Times New Roman" pitchFamily="18" charset="0"/>
                <a:cs typeface="Times New Roman" pitchFamily="18" charset="0"/>
              </a:rPr>
              <a:t>VỚI</a:t>
            </a:r>
            <a:r>
              <a:rPr lang="en-US" sz="2500" b="1" dirty="0">
                <a:solidFill>
                  <a:srgbClr val="00B0F0"/>
                </a:solidFill>
                <a:latin typeface="Times New Roman" pitchFamily="18" charset="0"/>
                <a:cs typeface="Times New Roman" pitchFamily="18" charset="0"/>
              </a:rPr>
              <a:t> </a:t>
            </a:r>
            <a:r>
              <a:rPr lang="en-US" sz="2500" b="1" dirty="0" err="1">
                <a:solidFill>
                  <a:srgbClr val="00B0F0"/>
                </a:solidFill>
                <a:latin typeface="Times New Roman" pitchFamily="18" charset="0"/>
                <a:cs typeface="Times New Roman" pitchFamily="18" charset="0"/>
              </a:rPr>
              <a:t>HÌNH</a:t>
            </a:r>
            <a:r>
              <a:rPr lang="en-US" sz="2500" b="1" dirty="0">
                <a:solidFill>
                  <a:srgbClr val="00B0F0"/>
                </a:solidFill>
                <a:latin typeface="Times New Roman" pitchFamily="18" charset="0"/>
                <a:cs typeface="Times New Roman" pitchFamily="18" charset="0"/>
              </a:rPr>
              <a:t> </a:t>
            </a:r>
            <a:r>
              <a:rPr lang="en-US" sz="2500" b="1" dirty="0" err="1">
                <a:solidFill>
                  <a:srgbClr val="00B0F0"/>
                </a:solidFill>
                <a:latin typeface="Times New Roman" pitchFamily="18" charset="0"/>
                <a:cs typeface="Times New Roman" pitchFamily="18" charset="0"/>
              </a:rPr>
              <a:t>VẼ</a:t>
            </a:r>
            <a:r>
              <a:rPr lang="en-US" sz="2500" b="1" dirty="0">
                <a:solidFill>
                  <a:srgbClr val="00B0F0"/>
                </a:solidFill>
                <a:latin typeface="Times New Roman" pitchFamily="18" charset="0"/>
                <a:cs typeface="Times New Roman" pitchFamily="18" charset="0"/>
              </a:rPr>
              <a:t> </a:t>
            </a:r>
            <a:r>
              <a:rPr lang="en-US" sz="2500" b="1" dirty="0" err="1">
                <a:solidFill>
                  <a:srgbClr val="00B0F0"/>
                </a:solidFill>
                <a:latin typeface="Times New Roman" pitchFamily="18" charset="0"/>
                <a:cs typeface="Times New Roman" pitchFamily="18" charset="0"/>
              </a:rPr>
              <a:t>THỜI</a:t>
            </a:r>
            <a:r>
              <a:rPr lang="en-US" sz="2500" b="1" dirty="0">
                <a:solidFill>
                  <a:srgbClr val="00B0F0"/>
                </a:solidFill>
                <a:latin typeface="Times New Roman" pitchFamily="18" charset="0"/>
                <a:cs typeface="Times New Roman" pitchFamily="18" charset="0"/>
              </a:rPr>
              <a:t> </a:t>
            </a:r>
            <a:r>
              <a:rPr lang="en-US" sz="2500" b="1" dirty="0" err="1">
                <a:solidFill>
                  <a:srgbClr val="00B0F0"/>
                </a:solidFill>
                <a:latin typeface="Times New Roman" pitchFamily="18" charset="0"/>
                <a:cs typeface="Times New Roman" pitchFamily="18" charset="0"/>
              </a:rPr>
              <a:t>TIỀN</a:t>
            </a:r>
            <a:r>
              <a:rPr lang="en-US" sz="2500" b="1" dirty="0">
                <a:solidFill>
                  <a:srgbClr val="00B0F0"/>
                </a:solidFill>
                <a:latin typeface="Times New Roman" pitchFamily="18" charset="0"/>
                <a:cs typeface="Times New Roman" pitchFamily="18" charset="0"/>
              </a:rPr>
              <a:t> </a:t>
            </a:r>
            <a:r>
              <a:rPr lang="en-US" sz="2500" b="1" dirty="0" err="1">
                <a:solidFill>
                  <a:srgbClr val="00B0F0"/>
                </a:solidFill>
                <a:latin typeface="Times New Roman" pitchFamily="18" charset="0"/>
                <a:cs typeface="Times New Roman" pitchFamily="18" charset="0"/>
              </a:rPr>
              <a:t>SỬ</a:t>
            </a:r>
            <a:endParaRPr lang="en-US" sz="2500" b="1" dirty="0">
              <a:solidFill>
                <a:srgbClr val="00B0F0"/>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1371372"/>
            <a:ext cx="7543800" cy="5292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96001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401877"/>
            <a:ext cx="8534400" cy="1077218"/>
          </a:xfrm>
          <a:prstGeom prst="rect">
            <a:avLst/>
          </a:prstGeom>
          <a:noFill/>
        </p:spPr>
        <p:txBody>
          <a:bodyPr wrap="square" rtlCol="0">
            <a:spAutoFit/>
          </a:bodyPr>
          <a:lstStyle/>
          <a:p>
            <a:pPr algn="ctr"/>
            <a:r>
              <a:rPr lang="en-US" sz="3200" b="1" dirty="0" err="1">
                <a:solidFill>
                  <a:srgbClr val="475A8D">
                    <a:lumMod val="75000"/>
                  </a:srgbClr>
                </a:solidFill>
                <a:latin typeface="Times New Roman" pitchFamily="18" charset="0"/>
                <a:cs typeface="Times New Roman" pitchFamily="18" charset="0"/>
              </a:rPr>
              <a:t>CHUẨN</a:t>
            </a:r>
            <a:r>
              <a:rPr lang="en-US" sz="3200" b="1" dirty="0">
                <a:solidFill>
                  <a:srgbClr val="475A8D">
                    <a:lumMod val="75000"/>
                  </a:srgbClr>
                </a:solidFill>
                <a:latin typeface="Times New Roman" pitchFamily="18" charset="0"/>
                <a:cs typeface="Times New Roman" pitchFamily="18" charset="0"/>
              </a:rPr>
              <a:t> </a:t>
            </a:r>
            <a:r>
              <a:rPr lang="en-US" sz="3200" b="1" dirty="0" err="1">
                <a:solidFill>
                  <a:srgbClr val="475A8D">
                    <a:lumMod val="75000"/>
                  </a:srgbClr>
                </a:solidFill>
                <a:latin typeface="Times New Roman" pitchFamily="18" charset="0"/>
                <a:cs typeface="Times New Roman" pitchFamily="18" charset="0"/>
              </a:rPr>
              <a:t>BỊ</a:t>
            </a:r>
            <a:endParaRPr lang="en-US" sz="3200" b="1" dirty="0">
              <a:solidFill>
                <a:srgbClr val="475A8D">
                  <a:lumMod val="75000"/>
                </a:srgbClr>
              </a:solidFill>
              <a:latin typeface="Times New Roman" pitchFamily="18" charset="0"/>
              <a:cs typeface="Times New Roman" pitchFamily="18" charset="0"/>
            </a:endParaRPr>
          </a:p>
          <a:p>
            <a:pPr algn="ctr"/>
            <a:endParaRPr lang="en-US" sz="3200" b="1" dirty="0">
              <a:solidFill>
                <a:srgbClr val="475A8D">
                  <a:lumMod val="75000"/>
                </a:srgbClr>
              </a:solidFill>
              <a:latin typeface="Times New Roman" pitchFamily="18" charset="0"/>
              <a:cs typeface="Times New Roman" pitchFamily="18" charset="0"/>
            </a:endParaRPr>
          </a:p>
        </p:txBody>
      </p:sp>
      <p:pic>
        <p:nvPicPr>
          <p:cNvPr id="8195" name="Picture 3" descr="C:\Users\Administrator\Desktop\ô.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361356"/>
            <a:ext cx="3685906" cy="237244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Administrator\Desktop\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361356"/>
            <a:ext cx="3640898" cy="229241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2498" y="3864089"/>
            <a:ext cx="7772400" cy="2464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46293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Hp\Desktop\hinh-nen-Powerpoint-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3" y="-76200"/>
            <a:ext cx="9134857" cy="6934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0"/>
            <a:ext cx="6858000" cy="762000"/>
          </a:xfrm>
        </p:spPr>
        <p:txBody>
          <a:bodyPr>
            <a:normAutofit fontScale="90000"/>
          </a:bodyPr>
          <a:lstStyle/>
          <a:p>
            <a:pPr algn="ctr"/>
            <a:r>
              <a:rPr lang="en-US" sz="3000" b="1" dirty="0">
                <a:solidFill>
                  <a:srgbClr val="FFFF00"/>
                </a:solidFill>
                <a:latin typeface="Times New Roman" pitchFamily="18" charset="0"/>
                <a:cs typeface="Times New Roman" pitchFamily="18" charset="0"/>
              </a:rPr>
              <a:t>1. </a:t>
            </a:r>
            <a:r>
              <a:rPr lang="en-US" sz="3000" b="1" dirty="0" err="1">
                <a:solidFill>
                  <a:srgbClr val="FFFF00"/>
                </a:solidFill>
                <a:latin typeface="Times New Roman" pitchFamily="18" charset="0"/>
                <a:cs typeface="Times New Roman" pitchFamily="18" charset="0"/>
              </a:rPr>
              <a:t>Khám</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phá</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cách</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tạo</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hình</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thời</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trang</a:t>
            </a:r>
            <a:br>
              <a:rPr lang="en-US" sz="3000" b="1" dirty="0">
                <a:solidFill>
                  <a:srgbClr val="FFFF00"/>
                </a:solidFill>
                <a:latin typeface="Times New Roman" pitchFamily="18" charset="0"/>
                <a:cs typeface="Times New Roman" pitchFamily="18" charset="0"/>
              </a:rPr>
            </a:br>
            <a:r>
              <a:rPr lang="en-US" sz="3000" b="1" dirty="0" err="1">
                <a:solidFill>
                  <a:schemeClr val="tx1"/>
                </a:solidFill>
                <a:latin typeface="Times New Roman" pitchFamily="18" charset="0"/>
                <a:cs typeface="Times New Roman" pitchFamily="18" charset="0"/>
              </a:rPr>
              <a:t>Em</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hãy</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quan</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sát</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kỹ</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hình</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ảnh</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sau</a:t>
            </a:r>
            <a:endParaRPr lang="en-US" sz="3000" b="1" dirty="0">
              <a:solidFill>
                <a:schemeClr val="tx1"/>
              </a:solidFill>
              <a:latin typeface="Times New Roman" pitchFamily="18" charset="0"/>
              <a:cs typeface="Times New Roman" pitchFamily="18" charset="0"/>
            </a:endParaRPr>
          </a:p>
        </p:txBody>
      </p:sp>
      <p:sp>
        <p:nvSpPr>
          <p:cNvPr id="3" name="Subtitle 2"/>
          <p:cNvSpPr>
            <a:spLocks noGrp="1"/>
          </p:cNvSpPr>
          <p:nvPr>
            <p:ph type="subTitle" idx="1"/>
          </p:nvPr>
        </p:nvSpPr>
        <p:spPr>
          <a:xfrm>
            <a:off x="152400" y="4876800"/>
            <a:ext cx="8610600" cy="1676400"/>
          </a:xfrm>
        </p:spPr>
        <p:txBody>
          <a:bodyPr>
            <a:normAutofit/>
          </a:bodyPr>
          <a:lstStyle/>
          <a:p>
            <a:pPr algn="ctr"/>
            <a:r>
              <a:rPr lang="en-US" sz="2200" b="1" dirty="0" err="1">
                <a:solidFill>
                  <a:schemeClr val="tx1"/>
                </a:solidFill>
                <a:latin typeface="Times New Roman" pitchFamily="18" charset="0"/>
                <a:cs typeface="Times New Roman" pitchFamily="18" charset="0"/>
              </a:rPr>
              <a:t>SUY</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NGHĨ</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VÀ</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TRẢ</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LỜI</a:t>
            </a:r>
            <a:endParaRPr lang="en-US" sz="2200" b="1" dirty="0">
              <a:solidFill>
                <a:schemeClr val="tx1"/>
              </a:solidFill>
              <a:latin typeface="Times New Roman" pitchFamily="18" charset="0"/>
              <a:cs typeface="Times New Roman" pitchFamily="18" charset="0"/>
            </a:endParaRPr>
          </a:p>
          <a:p>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Chất</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liệu</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trên</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hình</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là</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gì</a:t>
            </a:r>
            <a:r>
              <a:rPr lang="en-US" sz="2200" b="1" dirty="0">
                <a:solidFill>
                  <a:schemeClr val="tx1"/>
                </a:solidFill>
                <a:latin typeface="Times New Roman" pitchFamily="18" charset="0"/>
                <a:cs typeface="Times New Roman" pitchFamily="18" charset="0"/>
              </a:rPr>
              <a:t>?</a:t>
            </a:r>
          </a:p>
          <a:p>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Em</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có</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thể</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nhắc</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lại</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các</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bước</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tạo</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ra</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cái</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áo</a:t>
            </a:r>
            <a:r>
              <a:rPr lang="en-US" sz="2200" b="1" dirty="0">
                <a:solidFill>
                  <a:schemeClr val="tx1"/>
                </a:solidFill>
                <a:latin typeface="Times New Roman" pitchFamily="18" charset="0"/>
                <a:cs typeface="Times New Roman" pitchFamily="18" charset="0"/>
              </a:rPr>
              <a:t> </a:t>
            </a:r>
          </a:p>
          <a:p>
            <a:r>
              <a:rPr lang="en-US" sz="2200" b="1" dirty="0" err="1">
                <a:solidFill>
                  <a:schemeClr val="tx1"/>
                </a:solidFill>
                <a:latin typeface="Times New Roman" pitchFamily="18" charset="0"/>
                <a:cs typeface="Times New Roman" pitchFamily="18" charset="0"/>
              </a:rPr>
              <a:t>và</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túi</a:t>
            </a:r>
            <a:r>
              <a:rPr lang="en-US" sz="2200" b="1" dirty="0">
                <a:solidFill>
                  <a:schemeClr val="tx1"/>
                </a:solidFill>
                <a:latin typeface="Times New Roman" pitchFamily="18" charset="0"/>
                <a:cs typeface="Times New Roman" pitchFamily="18" charset="0"/>
              </a:rPr>
              <a:t> ở </a:t>
            </a:r>
            <a:r>
              <a:rPr lang="en-US" sz="2200" b="1" dirty="0" err="1">
                <a:solidFill>
                  <a:schemeClr val="tx1"/>
                </a:solidFill>
                <a:latin typeface="Times New Roman" pitchFamily="18" charset="0"/>
                <a:cs typeface="Times New Roman" pitchFamily="18" charset="0"/>
              </a:rPr>
              <a:t>hình</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trên</a:t>
            </a:r>
            <a:r>
              <a:rPr lang="en-US" sz="2200" b="1" dirty="0">
                <a:solidFill>
                  <a:schemeClr val="tx1"/>
                </a:solidFill>
                <a:latin typeface="Times New Roman" pitchFamily="18" charset="0"/>
                <a:cs typeface="Times New Roman" pitchFamily="18" charset="0"/>
              </a:rPr>
              <a:t>?</a:t>
            </a:r>
          </a:p>
        </p:txBody>
      </p:sp>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302678196"/>
              </p:ext>
            </p:extLst>
          </p:nvPr>
        </p:nvGraphicFramePr>
        <p:xfrm>
          <a:off x="1981200" y="990600"/>
          <a:ext cx="5105400" cy="3733800"/>
        </p:xfrm>
        <a:graphic>
          <a:graphicData uri="http://schemas.openxmlformats.org/presentationml/2006/ole">
            <mc:AlternateContent xmlns:mc="http://schemas.openxmlformats.org/markup-compatibility/2006">
              <mc:Choice xmlns:v="urn:schemas-microsoft-com:vml" Requires="v">
                <p:oleObj name="Bitmap Image" r:id="rId3" imgW="4564440" imgH="3261240" progId="Paint.Picture">
                  <p:embed/>
                </p:oleObj>
              </mc:Choice>
              <mc:Fallback>
                <p:oleObj name="Bitmap Image" r:id="rId3" imgW="4564440" imgH="3261240" progId="Paint.Picture">
                  <p:embed/>
                  <p:pic>
                    <p:nvPicPr>
                      <p:cNvPr id="0" name=""/>
                      <p:cNvPicPr>
                        <a:picLocks noChangeAspect="1" noChangeArrowheads="1"/>
                      </p:cNvPicPr>
                      <p:nvPr/>
                    </p:nvPicPr>
                    <p:blipFill>
                      <a:blip r:embed="rId4"/>
                      <a:srcRect/>
                      <a:stretch>
                        <a:fillRect/>
                      </a:stretch>
                    </p:blipFill>
                    <p:spPr bwMode="auto">
                      <a:xfrm>
                        <a:off x="1981200" y="990600"/>
                        <a:ext cx="5105400" cy="3733800"/>
                      </a:xfrm>
                      <a:prstGeom prst="rect">
                        <a:avLst/>
                      </a:prstGeom>
                      <a:noFill/>
                    </p:spPr>
                  </p:pic>
                </p:oleObj>
              </mc:Fallback>
            </mc:AlternateContent>
          </a:graphicData>
        </a:graphic>
      </p:graphicFrame>
    </p:spTree>
    <p:extLst>
      <p:ext uri="{BB962C8B-B14F-4D97-AF65-F5344CB8AC3E}">
        <p14:creationId xmlns:p14="http://schemas.microsoft.com/office/powerpoint/2010/main" val="83152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300" b="1" dirty="0" err="1">
                <a:latin typeface="Times New Roman" pitchFamily="18" charset="0"/>
                <a:cs typeface="Times New Roman" pitchFamily="18" charset="0"/>
              </a:rPr>
              <a:t>Các</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em</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hãy</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thực</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hành</a:t>
            </a:r>
            <a:br>
              <a:rPr lang="en-US" sz="3300" b="1" dirty="0">
                <a:latin typeface="Times New Roman" pitchFamily="18" charset="0"/>
                <a:cs typeface="Times New Roman" pitchFamily="18" charset="0"/>
              </a:rPr>
            </a:br>
            <a:r>
              <a:rPr lang="en-US" sz="3300" b="1" dirty="0" err="1">
                <a:latin typeface="Times New Roman" pitchFamily="18" charset="0"/>
                <a:cs typeface="Times New Roman" pitchFamily="18" charset="0"/>
              </a:rPr>
              <a:t>gấp</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cắt</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mẫu</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áo</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hoặc</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túi</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sách</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theo</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các</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bước</a:t>
            </a:r>
            <a:endParaRPr lang="en-US" sz="3300" b="1" dirty="0">
              <a:latin typeface="Times New Roman" pitchFamily="18" charset="0"/>
              <a:cs typeface="Times New Roman" pitchFamily="18" charset="0"/>
            </a:endParaRPr>
          </a:p>
        </p:txBody>
      </p:sp>
      <p:pic>
        <p:nvPicPr>
          <p:cNvPr id="5123" name="Picture 3" descr="C:\Users\Hp\Desktop\cBhRli.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600200"/>
            <a:ext cx="9143999" cy="5257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p:cNvGraphicFramePr>
            <a:graphicFrameLocks noChangeAspect="1"/>
          </p:cNvGraphicFramePr>
          <p:nvPr>
            <p:extLst>
              <p:ext uri="{D42A27DB-BD31-4B8C-83A1-F6EECF244321}">
                <p14:modId xmlns:p14="http://schemas.microsoft.com/office/powerpoint/2010/main" val="4255799666"/>
              </p:ext>
            </p:extLst>
          </p:nvPr>
        </p:nvGraphicFramePr>
        <p:xfrm>
          <a:off x="1676400" y="2209800"/>
          <a:ext cx="6202017" cy="3962400"/>
        </p:xfrm>
        <a:graphic>
          <a:graphicData uri="http://schemas.openxmlformats.org/presentationml/2006/ole">
            <mc:AlternateContent xmlns:mc="http://schemas.openxmlformats.org/markup-compatibility/2006">
              <mc:Choice xmlns:v="urn:schemas-microsoft-com:vml" Requires="v">
                <p:oleObj name="Bitmap Image" r:id="rId3" imgW="0" imgH="0" progId="Paint.Picture">
                  <p:embed/>
                </p:oleObj>
              </mc:Choice>
              <mc:Fallback>
                <p:oleObj name="Bitmap Image" r:id="rId3" imgW="0" imgH="0"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209800"/>
                        <a:ext cx="6202017" cy="39624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787623633"/>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300" b="1" dirty="0" err="1">
                <a:latin typeface="Times New Roman" pitchFamily="18" charset="0"/>
                <a:cs typeface="Times New Roman" pitchFamily="18" charset="0"/>
              </a:rPr>
              <a:t>Các</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em</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hãy</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thực</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hành</a:t>
            </a:r>
            <a:br>
              <a:rPr lang="en-US" sz="3300" b="1" dirty="0">
                <a:latin typeface="Times New Roman" pitchFamily="18" charset="0"/>
                <a:cs typeface="Times New Roman" pitchFamily="18" charset="0"/>
              </a:rPr>
            </a:br>
            <a:r>
              <a:rPr lang="en-US" sz="3300" b="1" dirty="0" err="1">
                <a:latin typeface="Times New Roman" pitchFamily="18" charset="0"/>
                <a:cs typeface="Times New Roman" pitchFamily="18" charset="0"/>
              </a:rPr>
              <a:t>gấp</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cắt</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mẫu</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áo</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hoặc</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túi</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sách</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theo</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các</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bước</a:t>
            </a:r>
            <a:endParaRPr lang="en-US" sz="3300" b="1" dirty="0">
              <a:latin typeface="Times New Roman" pitchFamily="18" charset="0"/>
              <a:cs typeface="Times New Roman" pitchFamily="18" charset="0"/>
            </a:endParaRPr>
          </a:p>
        </p:txBody>
      </p:sp>
      <p:pic>
        <p:nvPicPr>
          <p:cNvPr id="5123" name="Picture 3" descr="C:\Users\Hp\Desktop\cBhRli.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600200"/>
            <a:ext cx="9143999" cy="5257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p:cNvGraphicFramePr>
            <a:graphicFrameLocks noChangeAspect="1"/>
          </p:cNvGraphicFramePr>
          <p:nvPr>
            <p:extLst>
              <p:ext uri="{D42A27DB-BD31-4B8C-83A1-F6EECF244321}">
                <p14:modId xmlns:p14="http://schemas.microsoft.com/office/powerpoint/2010/main" val="1705696713"/>
              </p:ext>
            </p:extLst>
          </p:nvPr>
        </p:nvGraphicFramePr>
        <p:xfrm>
          <a:off x="1676400" y="2209800"/>
          <a:ext cx="6202017" cy="3962400"/>
        </p:xfrm>
        <a:graphic>
          <a:graphicData uri="http://schemas.openxmlformats.org/presentationml/2006/ole">
            <mc:AlternateContent xmlns:mc="http://schemas.openxmlformats.org/markup-compatibility/2006">
              <mc:Choice xmlns:v="urn:schemas-microsoft-com:vml" Requires="v">
                <p:oleObj name="Bitmap Image" r:id="rId3" imgW="0" imgH="0" progId="Paint.Picture">
                  <p:embed/>
                </p:oleObj>
              </mc:Choice>
              <mc:Fallback>
                <p:oleObj name="Bitmap Image" r:id="rId3" imgW="0" imgH="0"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209800"/>
                        <a:ext cx="6202017" cy="39624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998761334"/>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Hp\Desktop\13553ac3b8c8d05b5e7eede35c6b2a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7904" cy="67818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685800"/>
            <a:ext cx="7467600" cy="4343399"/>
          </a:xfrm>
        </p:spPr>
        <p:txBody>
          <a:bodyPr/>
          <a:lstStyle/>
          <a:p>
            <a:pPr marL="0" indent="0" algn="ctr">
              <a:buNone/>
            </a:pPr>
            <a:r>
              <a:rPr lang="en-US" b="1" dirty="0" err="1">
                <a:solidFill>
                  <a:srgbClr val="FF0000"/>
                </a:solidFill>
                <a:latin typeface="Times New Roman" pitchFamily="18" charset="0"/>
                <a:cs typeface="Times New Roman" pitchFamily="18" charset="0"/>
              </a:rPr>
              <a:t>THẢO</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LUẬN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NHÓM</a:t>
            </a:r>
            <a:r>
              <a:rPr lang="en-US" b="1" dirty="0">
                <a:solidFill>
                  <a:srgbClr val="FF0000"/>
                </a:solidFill>
                <a:latin typeface="Times New Roman" pitchFamily="18" charset="0"/>
                <a:cs typeface="Times New Roman" pitchFamily="18" charset="0"/>
              </a:rPr>
              <a:t> 4</a:t>
            </a:r>
          </a:p>
          <a:p>
            <a:pPr marL="0" indent="0">
              <a:buNone/>
            </a:pP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phẩm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dựa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nguyên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bằng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nào</a:t>
            </a:r>
            <a:r>
              <a:rPr lang="en-US" dirty="0">
                <a:latin typeface="Times New Roman" pitchFamily="18" charset="0"/>
                <a:cs typeface="Times New Roman" pitchFamily="18" charset="0"/>
              </a:rPr>
              <a:t>? </a:t>
            </a:r>
          </a:p>
          <a:p>
            <a:pPr marL="0" indent="0">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phẩm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cần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dụng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phẩm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vẽ</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phỏng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từ</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trí</a:t>
            </a:r>
            <a:r>
              <a:rPr lang="en-US" dirty="0">
                <a:latin typeface="Times New Roman" pitchFamily="18" charset="0"/>
                <a:cs typeface="Times New Roman" pitchFamily="18" charset="0"/>
              </a:rPr>
              <a:t>?</a:t>
            </a:r>
          </a:p>
          <a:p>
            <a:pPr marL="0" indent="0">
              <a:buNone/>
            </a:pPr>
            <a:endParaRPr lang="en-US" dirty="0"/>
          </a:p>
          <a:p>
            <a:endParaRPr lang="en-US" dirty="0"/>
          </a:p>
        </p:txBody>
      </p:sp>
    </p:spTree>
    <p:extLst>
      <p:ext uri="{BB962C8B-B14F-4D97-AF65-F5344CB8AC3E}">
        <p14:creationId xmlns:p14="http://schemas.microsoft.com/office/powerpoint/2010/main" val="10291361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458</TotalTime>
  <Words>831</Words>
  <Application>Microsoft Office PowerPoint</Application>
  <PresentationFormat>On-screen Show (4:3)</PresentationFormat>
  <Paragraphs>58</Paragraphs>
  <Slides>25</Slides>
  <Notes>1</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34" baseType="lpstr">
      <vt:lpstr>Arial</vt:lpstr>
      <vt:lpstr>Calibri</vt:lpstr>
      <vt:lpstr>Gill Sans MT</vt:lpstr>
      <vt:lpstr>Times New Roman</vt:lpstr>
      <vt:lpstr>Verdana</vt:lpstr>
      <vt:lpstr>Wingdings 2</vt:lpstr>
      <vt:lpstr>Solstice</vt:lpstr>
      <vt:lpstr>3_Office Theme</vt:lpstr>
      <vt:lpstr>Bitmap Image</vt:lpstr>
      <vt:lpstr>PowerPoint Presentation</vt:lpstr>
      <vt:lpstr>Theo em 2 bức tranh sau đây thuộc lĩnh vực gì? Em sãy so sánh sự khác nhau về trang phục của 2 bức tranh?</vt:lpstr>
      <vt:lpstr>Đáp án</vt:lpstr>
      <vt:lpstr>PowerPoint Presentation</vt:lpstr>
      <vt:lpstr>PowerPoint Presentation</vt:lpstr>
      <vt:lpstr>1. Khám phá cách tạo hình thời trang Em hãy quan sát kỹ hình ảnh sau</vt:lpstr>
      <vt:lpstr>Các em hãy thực hành gấp cắt mẫu áo hoặc túi sách theo các bước</vt:lpstr>
      <vt:lpstr>Các em hãy thực hành gấp cắt mẫu áo hoặc túi sách theo các bước</vt:lpstr>
      <vt:lpstr>PowerPoint Presentation</vt:lpstr>
      <vt:lpstr>KẾT LUẬN + Có thể tạo sản phẩm thời trang dựa trên nguyên lí cân bằng như thế nào?  - Nguyên lí cân bằng, đối xứng trong hình cắt: Hình cắt phải được sắp xếp, phẩn bố đều. Sự cảm nhận về thị giác phải được cảm nhận cân bằng trong hình vẽ. + Sản phẩm thời trang cần có kích thước như thế nào để có thể sử dụng sản phẩm hình vẽ mô phỏng từ bài trước làm họa tiết trang trí? - Kích thước khổ A3 trở lên</vt:lpstr>
      <vt:lpstr>Quan sát thời trang thời Tiền Bắc thuộc</vt:lpstr>
      <vt:lpstr>PowerPoint Presentation</vt:lpstr>
      <vt:lpstr>PowerPoint Presentation</vt:lpstr>
      <vt:lpstr>Thời tiền sử</vt:lpstr>
      <vt:lpstr>2. Cách trang trí sản phẩm thời trang + Mời các em quan sát</vt:lpstr>
      <vt:lpstr>PowerPoint Presentation</vt:lpstr>
      <vt:lpstr>Tham khảo  Các sản phẩm thời trang được trang trí bằng hình vẽ từ thời sử</vt:lpstr>
      <vt:lpstr> THẢO LUẬN Em hãy trình bày các bước trang trí sản phẩm thời trang</vt:lpstr>
      <vt:lpstr>PowerPoint Presentation</vt:lpstr>
      <vt:lpstr>THẢO LUẬN NHÓM 4</vt:lpstr>
      <vt:lpstr>     + Có thể tìm bất cứ vị trí nào để trang trí trên áo: Cổ áo, cổ tay, ngực, bụng hoặc túi ngực….   + Tỷ lệ hình trang trí phải phù hợp, cân đối với áo      +  Có thể sử dụng màu nền phù hợp với họa tiết mà ta lựa chọn</vt:lpstr>
      <vt:lpstr>THAM KHẢO</vt:lpstr>
      <vt:lpstr> 3: Trang trí sản phẩm thời trang bằng hình vẽ thời Tiền sử                 3.1. Suy nghĩ nhanh trả lời cá nhân .Em sẽ trang trí sản phẩm thời trang nào?  •Em sử dụng hình vẽ thời Tiền sử nào để trang trí?  • Em sẽ đặt hình vẽ đó ở vị trí nào trên sản phẩm? •Hình vẽ đó có điểm gì đặc biệt?  • Có thể vẽ thêm chi tiết phụ nào để sản phẩm hấp dẫn hơn không? • Màu sắc của sản phẩm thời trang và hình trang trí được sử dụng như thế nào?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Administrator_PC</dc:creator>
  <cp:lastModifiedBy>ACER</cp:lastModifiedBy>
  <cp:revision>40</cp:revision>
  <dcterms:created xsi:type="dcterms:W3CDTF">2017-09-25T09:11:36Z</dcterms:created>
  <dcterms:modified xsi:type="dcterms:W3CDTF">2023-04-02T01:06:57Z</dcterms:modified>
</cp:coreProperties>
</file>